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9"/>
  </p:notesMasterIdLst>
  <p:sldIdLst>
    <p:sldId id="316" r:id="rId2"/>
    <p:sldId id="282" r:id="rId3"/>
    <p:sldId id="303" r:id="rId4"/>
    <p:sldId id="304" r:id="rId5"/>
    <p:sldId id="285" r:id="rId6"/>
    <p:sldId id="307" r:id="rId7"/>
    <p:sldId id="306" r:id="rId8"/>
    <p:sldId id="305" r:id="rId9"/>
    <p:sldId id="308" r:id="rId10"/>
    <p:sldId id="309" r:id="rId11"/>
    <p:sldId id="310" r:id="rId12"/>
    <p:sldId id="311" r:id="rId13"/>
    <p:sldId id="312" r:id="rId14"/>
    <p:sldId id="313" r:id="rId15"/>
    <p:sldId id="314" r:id="rId16"/>
    <p:sldId id="315" r:id="rId17"/>
    <p:sldId id="31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00DA"/>
    <a:srgbClr val="EF8230"/>
    <a:srgbClr val="0D03C7"/>
    <a:srgbClr val="6F00D4"/>
    <a:srgbClr val="8100FF"/>
    <a:srgbClr val="C600FF"/>
    <a:srgbClr val="3403C6"/>
    <a:srgbClr val="7E00FF"/>
    <a:srgbClr val="8200F5"/>
    <a:srgbClr val="1C0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p:restoredTop sz="85892" autoAdjust="0"/>
  </p:normalViewPr>
  <p:slideViewPr>
    <p:cSldViewPr snapToGrid="0" snapToObjects="1">
      <p:cViewPr varScale="1">
        <p:scale>
          <a:sx n="112" d="100"/>
          <a:sy n="112" d="100"/>
        </p:scale>
        <p:origin x="83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4C4376-C34D-438D-8D90-7650ACC3C5BF}" type="doc">
      <dgm:prSet loTypeId="urn:microsoft.com/office/officeart/2005/8/layout/process1" loCatId="process" qsTypeId="urn:microsoft.com/office/officeart/2005/8/quickstyle/simple1" qsCatId="simple" csTypeId="urn:microsoft.com/office/officeart/2005/8/colors/accent1_2" csCatId="accent1" phldr="1"/>
      <dgm:spPr/>
    </dgm:pt>
    <dgm:pt modelId="{AD48D98B-6B4B-48C5-A3C1-B327344CBF7D}">
      <dgm:prSet phldrT="[文本]" custT="1"/>
      <dgm:spPr/>
      <dgm:t>
        <a:bodyPr/>
        <a:lstStyle/>
        <a:p>
          <a:r>
            <a:rPr lang="en-US" altLang="zh-CN" sz="2000" dirty="0"/>
            <a:t>1969</a:t>
          </a:r>
        </a:p>
        <a:p>
          <a:r>
            <a:rPr lang="en-US" altLang="zh-CN" sz="2000" dirty="0"/>
            <a:t>UNIX</a:t>
          </a:r>
          <a:endParaRPr lang="zh-CN" altLang="en-US" sz="2000" dirty="0"/>
        </a:p>
      </dgm:t>
    </dgm:pt>
    <dgm:pt modelId="{2CBB0976-D8DA-4A99-908F-DA931916A722}" type="parTrans" cxnId="{8567315B-B1B2-4D4F-94C1-624C6822A94B}">
      <dgm:prSet/>
      <dgm:spPr/>
      <dgm:t>
        <a:bodyPr/>
        <a:lstStyle/>
        <a:p>
          <a:endParaRPr lang="zh-CN" altLang="en-US"/>
        </a:p>
      </dgm:t>
    </dgm:pt>
    <dgm:pt modelId="{84B01AB5-44B9-4101-9D89-E4D98EBACB63}" type="sibTrans" cxnId="{8567315B-B1B2-4D4F-94C1-624C6822A94B}">
      <dgm:prSet/>
      <dgm:spPr/>
      <dgm:t>
        <a:bodyPr/>
        <a:lstStyle/>
        <a:p>
          <a:endParaRPr lang="zh-CN" altLang="en-US"/>
        </a:p>
      </dgm:t>
    </dgm:pt>
    <dgm:pt modelId="{0812A35A-EFB9-40F9-898E-518BF0503E9D}">
      <dgm:prSet phldrT="[文本]" custT="1"/>
      <dgm:spPr/>
      <dgm:t>
        <a:bodyPr/>
        <a:lstStyle/>
        <a:p>
          <a:r>
            <a:rPr lang="en-US" altLang="zh-CN" sz="2000" dirty="0"/>
            <a:t>1972</a:t>
          </a:r>
        </a:p>
        <a:p>
          <a:r>
            <a:rPr lang="en-US" altLang="zh-CN" sz="2000" dirty="0"/>
            <a:t>C</a:t>
          </a:r>
          <a:r>
            <a:rPr lang="zh-CN" altLang="en-US" sz="2000" dirty="0"/>
            <a:t>语言</a:t>
          </a:r>
        </a:p>
      </dgm:t>
    </dgm:pt>
    <dgm:pt modelId="{AA955D05-751B-41F3-8678-BC841BEEC64A}" type="parTrans" cxnId="{78F55DB4-785C-4855-B992-04462D5DD9B2}">
      <dgm:prSet/>
      <dgm:spPr/>
      <dgm:t>
        <a:bodyPr/>
        <a:lstStyle/>
        <a:p>
          <a:endParaRPr lang="zh-CN" altLang="en-US"/>
        </a:p>
      </dgm:t>
    </dgm:pt>
    <dgm:pt modelId="{0741C46F-4672-439D-B1A1-94DB5C8C3019}" type="sibTrans" cxnId="{78F55DB4-785C-4855-B992-04462D5DD9B2}">
      <dgm:prSet/>
      <dgm:spPr/>
      <dgm:t>
        <a:bodyPr/>
        <a:lstStyle/>
        <a:p>
          <a:endParaRPr lang="zh-CN" altLang="en-US"/>
        </a:p>
      </dgm:t>
    </dgm:pt>
    <dgm:pt modelId="{EBB81061-E849-489A-AD7B-F633E0021AC7}">
      <dgm:prSet phldrT="[文本]"/>
      <dgm:spPr/>
      <dgm:t>
        <a:bodyPr/>
        <a:lstStyle/>
        <a:p>
          <a:r>
            <a:rPr lang="en-US" altLang="zh-CN" dirty="0"/>
            <a:t>1984</a:t>
          </a:r>
        </a:p>
        <a:p>
          <a:r>
            <a:rPr lang="en-US" altLang="zh-CN" dirty="0"/>
            <a:t>GNU</a:t>
          </a:r>
          <a:endParaRPr lang="zh-CN" altLang="en-US" dirty="0"/>
        </a:p>
      </dgm:t>
    </dgm:pt>
    <dgm:pt modelId="{FF106640-3A93-4253-8F9F-FF80E62143C2}" type="parTrans" cxnId="{71281401-EB23-42F3-95B1-D83499D98B35}">
      <dgm:prSet/>
      <dgm:spPr/>
      <dgm:t>
        <a:bodyPr/>
        <a:lstStyle/>
        <a:p>
          <a:endParaRPr lang="zh-CN" altLang="en-US"/>
        </a:p>
      </dgm:t>
    </dgm:pt>
    <dgm:pt modelId="{9E3D2F94-AE53-442C-B104-D98EFBFD6F34}" type="sibTrans" cxnId="{71281401-EB23-42F3-95B1-D83499D98B35}">
      <dgm:prSet/>
      <dgm:spPr/>
      <dgm:t>
        <a:bodyPr/>
        <a:lstStyle/>
        <a:p>
          <a:endParaRPr lang="zh-CN" altLang="en-US"/>
        </a:p>
      </dgm:t>
    </dgm:pt>
    <dgm:pt modelId="{5EA5D009-B1FA-49A4-AFEA-19F77FD69F76}" type="pres">
      <dgm:prSet presAssocID="{8B4C4376-C34D-438D-8D90-7650ACC3C5BF}" presName="Name0" presStyleCnt="0">
        <dgm:presLayoutVars>
          <dgm:dir/>
          <dgm:resizeHandles val="exact"/>
        </dgm:presLayoutVars>
      </dgm:prSet>
      <dgm:spPr/>
    </dgm:pt>
    <dgm:pt modelId="{162A2402-4E51-40BF-9B8E-41DE5994531D}" type="pres">
      <dgm:prSet presAssocID="{AD48D98B-6B4B-48C5-A3C1-B327344CBF7D}" presName="node" presStyleLbl="node1" presStyleIdx="0" presStyleCnt="3">
        <dgm:presLayoutVars>
          <dgm:bulletEnabled val="1"/>
        </dgm:presLayoutVars>
      </dgm:prSet>
      <dgm:spPr/>
    </dgm:pt>
    <dgm:pt modelId="{40A71628-6AF4-4128-A3C6-59A5FB174189}" type="pres">
      <dgm:prSet presAssocID="{84B01AB5-44B9-4101-9D89-E4D98EBACB63}" presName="sibTrans" presStyleLbl="sibTrans2D1" presStyleIdx="0" presStyleCnt="2"/>
      <dgm:spPr/>
    </dgm:pt>
    <dgm:pt modelId="{8A000EDB-4F51-440B-BA0B-767046F3684E}" type="pres">
      <dgm:prSet presAssocID="{84B01AB5-44B9-4101-9D89-E4D98EBACB63}" presName="connectorText" presStyleLbl="sibTrans2D1" presStyleIdx="0" presStyleCnt="2"/>
      <dgm:spPr/>
    </dgm:pt>
    <dgm:pt modelId="{D37B0B56-07D5-4976-8E83-D86FD2151EB0}" type="pres">
      <dgm:prSet presAssocID="{0812A35A-EFB9-40F9-898E-518BF0503E9D}" presName="node" presStyleLbl="node1" presStyleIdx="1" presStyleCnt="3">
        <dgm:presLayoutVars>
          <dgm:bulletEnabled val="1"/>
        </dgm:presLayoutVars>
      </dgm:prSet>
      <dgm:spPr/>
    </dgm:pt>
    <dgm:pt modelId="{624A0D12-9D2C-4C0E-A344-2412FC2DB050}" type="pres">
      <dgm:prSet presAssocID="{0741C46F-4672-439D-B1A1-94DB5C8C3019}" presName="sibTrans" presStyleLbl="sibTrans2D1" presStyleIdx="1" presStyleCnt="2"/>
      <dgm:spPr/>
    </dgm:pt>
    <dgm:pt modelId="{9730B758-CA7B-46FE-865E-9C413F3060BA}" type="pres">
      <dgm:prSet presAssocID="{0741C46F-4672-439D-B1A1-94DB5C8C3019}" presName="connectorText" presStyleLbl="sibTrans2D1" presStyleIdx="1" presStyleCnt="2"/>
      <dgm:spPr/>
    </dgm:pt>
    <dgm:pt modelId="{ECBFF8EF-DDAC-4A41-B6E1-88FA14139D74}" type="pres">
      <dgm:prSet presAssocID="{EBB81061-E849-489A-AD7B-F633E0021AC7}" presName="node" presStyleLbl="node1" presStyleIdx="2" presStyleCnt="3">
        <dgm:presLayoutVars>
          <dgm:bulletEnabled val="1"/>
        </dgm:presLayoutVars>
      </dgm:prSet>
      <dgm:spPr/>
    </dgm:pt>
  </dgm:ptLst>
  <dgm:cxnLst>
    <dgm:cxn modelId="{71281401-EB23-42F3-95B1-D83499D98B35}" srcId="{8B4C4376-C34D-438D-8D90-7650ACC3C5BF}" destId="{EBB81061-E849-489A-AD7B-F633E0021AC7}" srcOrd="2" destOrd="0" parTransId="{FF106640-3A93-4253-8F9F-FF80E62143C2}" sibTransId="{9E3D2F94-AE53-442C-B104-D98EFBFD6F34}"/>
    <dgm:cxn modelId="{93110437-A4A0-43D7-8650-67CD2D2CD766}" type="presOf" srcId="{EBB81061-E849-489A-AD7B-F633E0021AC7}" destId="{ECBFF8EF-DDAC-4A41-B6E1-88FA14139D74}" srcOrd="0" destOrd="0" presId="urn:microsoft.com/office/officeart/2005/8/layout/process1"/>
    <dgm:cxn modelId="{4E67A83C-923B-4380-9E9C-DB6DD389A4A0}" type="presOf" srcId="{0812A35A-EFB9-40F9-898E-518BF0503E9D}" destId="{D37B0B56-07D5-4976-8E83-D86FD2151EB0}" srcOrd="0" destOrd="0" presId="urn:microsoft.com/office/officeart/2005/8/layout/process1"/>
    <dgm:cxn modelId="{8567315B-B1B2-4D4F-94C1-624C6822A94B}" srcId="{8B4C4376-C34D-438D-8D90-7650ACC3C5BF}" destId="{AD48D98B-6B4B-48C5-A3C1-B327344CBF7D}" srcOrd="0" destOrd="0" parTransId="{2CBB0976-D8DA-4A99-908F-DA931916A722}" sibTransId="{84B01AB5-44B9-4101-9D89-E4D98EBACB63}"/>
    <dgm:cxn modelId="{5EC21175-DD19-4B73-899C-5B38B86E0668}" type="presOf" srcId="{84B01AB5-44B9-4101-9D89-E4D98EBACB63}" destId="{40A71628-6AF4-4128-A3C6-59A5FB174189}" srcOrd="0" destOrd="0" presId="urn:microsoft.com/office/officeart/2005/8/layout/process1"/>
    <dgm:cxn modelId="{EE3A5480-6DB9-475E-9E42-E08B3ABA3E69}" type="presOf" srcId="{84B01AB5-44B9-4101-9D89-E4D98EBACB63}" destId="{8A000EDB-4F51-440B-BA0B-767046F3684E}" srcOrd="1" destOrd="0" presId="urn:microsoft.com/office/officeart/2005/8/layout/process1"/>
    <dgm:cxn modelId="{00CC7AAD-B529-4716-82F7-ED1471DB07B4}" type="presOf" srcId="{0741C46F-4672-439D-B1A1-94DB5C8C3019}" destId="{624A0D12-9D2C-4C0E-A344-2412FC2DB050}" srcOrd="0" destOrd="0" presId="urn:microsoft.com/office/officeart/2005/8/layout/process1"/>
    <dgm:cxn modelId="{78F55DB4-785C-4855-B992-04462D5DD9B2}" srcId="{8B4C4376-C34D-438D-8D90-7650ACC3C5BF}" destId="{0812A35A-EFB9-40F9-898E-518BF0503E9D}" srcOrd="1" destOrd="0" parTransId="{AA955D05-751B-41F3-8678-BC841BEEC64A}" sibTransId="{0741C46F-4672-439D-B1A1-94DB5C8C3019}"/>
    <dgm:cxn modelId="{BB0668C0-C9A4-4C44-A14B-B08551337BD3}" type="presOf" srcId="{AD48D98B-6B4B-48C5-A3C1-B327344CBF7D}" destId="{162A2402-4E51-40BF-9B8E-41DE5994531D}" srcOrd="0" destOrd="0" presId="urn:microsoft.com/office/officeart/2005/8/layout/process1"/>
    <dgm:cxn modelId="{214659D6-F76D-45CB-93C8-D510B6C90F51}" type="presOf" srcId="{0741C46F-4672-439D-B1A1-94DB5C8C3019}" destId="{9730B758-CA7B-46FE-865E-9C413F3060BA}" srcOrd="1" destOrd="0" presId="urn:microsoft.com/office/officeart/2005/8/layout/process1"/>
    <dgm:cxn modelId="{812CD7D6-F064-4563-A429-26BF1F7DEA7E}" type="presOf" srcId="{8B4C4376-C34D-438D-8D90-7650ACC3C5BF}" destId="{5EA5D009-B1FA-49A4-AFEA-19F77FD69F76}" srcOrd="0" destOrd="0" presId="urn:microsoft.com/office/officeart/2005/8/layout/process1"/>
    <dgm:cxn modelId="{2B89E9E4-5DF1-448A-B030-79DE0C076C34}" type="presParOf" srcId="{5EA5D009-B1FA-49A4-AFEA-19F77FD69F76}" destId="{162A2402-4E51-40BF-9B8E-41DE5994531D}" srcOrd="0" destOrd="0" presId="urn:microsoft.com/office/officeart/2005/8/layout/process1"/>
    <dgm:cxn modelId="{748B55CC-0581-49C6-81F4-BD53F6AB29AC}" type="presParOf" srcId="{5EA5D009-B1FA-49A4-AFEA-19F77FD69F76}" destId="{40A71628-6AF4-4128-A3C6-59A5FB174189}" srcOrd="1" destOrd="0" presId="urn:microsoft.com/office/officeart/2005/8/layout/process1"/>
    <dgm:cxn modelId="{90C6301E-34C6-4981-876E-A50B1234A4CD}" type="presParOf" srcId="{40A71628-6AF4-4128-A3C6-59A5FB174189}" destId="{8A000EDB-4F51-440B-BA0B-767046F3684E}" srcOrd="0" destOrd="0" presId="urn:microsoft.com/office/officeart/2005/8/layout/process1"/>
    <dgm:cxn modelId="{7A373A77-A9AB-46F9-9A7A-72AA6DB70162}" type="presParOf" srcId="{5EA5D009-B1FA-49A4-AFEA-19F77FD69F76}" destId="{D37B0B56-07D5-4976-8E83-D86FD2151EB0}" srcOrd="2" destOrd="0" presId="urn:microsoft.com/office/officeart/2005/8/layout/process1"/>
    <dgm:cxn modelId="{9B5362D2-5298-436C-9055-30880318B832}" type="presParOf" srcId="{5EA5D009-B1FA-49A4-AFEA-19F77FD69F76}" destId="{624A0D12-9D2C-4C0E-A344-2412FC2DB050}" srcOrd="3" destOrd="0" presId="urn:microsoft.com/office/officeart/2005/8/layout/process1"/>
    <dgm:cxn modelId="{31475A93-1863-424E-B107-9FD58ED808FC}" type="presParOf" srcId="{624A0D12-9D2C-4C0E-A344-2412FC2DB050}" destId="{9730B758-CA7B-46FE-865E-9C413F3060BA}" srcOrd="0" destOrd="0" presId="urn:microsoft.com/office/officeart/2005/8/layout/process1"/>
    <dgm:cxn modelId="{9F1CC169-8C4B-471C-B198-A24D555BC82E}" type="presParOf" srcId="{5EA5D009-B1FA-49A4-AFEA-19F77FD69F76}" destId="{ECBFF8EF-DDAC-4A41-B6E1-88FA14139D74}"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A2402-4E51-40BF-9B8E-41DE5994531D}">
      <dsp:nvSpPr>
        <dsp:cNvPr id="0" name=""/>
        <dsp:cNvSpPr/>
      </dsp:nvSpPr>
      <dsp:spPr>
        <a:xfrm>
          <a:off x="3997" y="398059"/>
          <a:ext cx="1194762" cy="10570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1969</a:t>
          </a:r>
        </a:p>
        <a:p>
          <a:pPr marL="0" lvl="0" indent="0" algn="ctr" defTabSz="889000">
            <a:lnSpc>
              <a:spcPct val="90000"/>
            </a:lnSpc>
            <a:spcBef>
              <a:spcPct val="0"/>
            </a:spcBef>
            <a:spcAft>
              <a:spcPct val="35000"/>
            </a:spcAft>
            <a:buNone/>
          </a:pPr>
          <a:r>
            <a:rPr lang="en-US" altLang="zh-CN" sz="2000" kern="1200" dirty="0"/>
            <a:t>UNIX</a:t>
          </a:r>
          <a:endParaRPr lang="zh-CN" altLang="en-US" sz="2000" kern="1200" dirty="0"/>
        </a:p>
      </dsp:txBody>
      <dsp:txXfrm>
        <a:off x="34958" y="429020"/>
        <a:ext cx="1132840" cy="995163"/>
      </dsp:txXfrm>
    </dsp:sp>
    <dsp:sp modelId="{40A71628-6AF4-4128-A3C6-59A5FB174189}">
      <dsp:nvSpPr>
        <dsp:cNvPr id="0" name=""/>
        <dsp:cNvSpPr/>
      </dsp:nvSpPr>
      <dsp:spPr>
        <a:xfrm>
          <a:off x="1318236" y="778451"/>
          <a:ext cx="253289" cy="296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1318236" y="837711"/>
        <a:ext cx="177302" cy="177781"/>
      </dsp:txXfrm>
    </dsp:sp>
    <dsp:sp modelId="{D37B0B56-07D5-4976-8E83-D86FD2151EB0}">
      <dsp:nvSpPr>
        <dsp:cNvPr id="0" name=""/>
        <dsp:cNvSpPr/>
      </dsp:nvSpPr>
      <dsp:spPr>
        <a:xfrm>
          <a:off x="1676665" y="398059"/>
          <a:ext cx="1194762" cy="10570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1972</a:t>
          </a:r>
        </a:p>
        <a:p>
          <a:pPr marL="0" lvl="0" indent="0" algn="ctr" defTabSz="889000">
            <a:lnSpc>
              <a:spcPct val="90000"/>
            </a:lnSpc>
            <a:spcBef>
              <a:spcPct val="0"/>
            </a:spcBef>
            <a:spcAft>
              <a:spcPct val="35000"/>
            </a:spcAft>
            <a:buNone/>
          </a:pPr>
          <a:r>
            <a:rPr lang="en-US" altLang="zh-CN" sz="2000" kern="1200" dirty="0"/>
            <a:t>C</a:t>
          </a:r>
          <a:r>
            <a:rPr lang="zh-CN" altLang="en-US" sz="2000" kern="1200" dirty="0"/>
            <a:t>语言</a:t>
          </a:r>
        </a:p>
      </dsp:txBody>
      <dsp:txXfrm>
        <a:off x="1707626" y="429020"/>
        <a:ext cx="1132840" cy="995163"/>
      </dsp:txXfrm>
    </dsp:sp>
    <dsp:sp modelId="{624A0D12-9D2C-4C0E-A344-2412FC2DB050}">
      <dsp:nvSpPr>
        <dsp:cNvPr id="0" name=""/>
        <dsp:cNvSpPr/>
      </dsp:nvSpPr>
      <dsp:spPr>
        <a:xfrm>
          <a:off x="2990904" y="778451"/>
          <a:ext cx="253289" cy="2963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dsp:txBody>
      <dsp:txXfrm>
        <a:off x="2990904" y="837711"/>
        <a:ext cx="177302" cy="177781"/>
      </dsp:txXfrm>
    </dsp:sp>
    <dsp:sp modelId="{ECBFF8EF-DDAC-4A41-B6E1-88FA14139D74}">
      <dsp:nvSpPr>
        <dsp:cNvPr id="0" name=""/>
        <dsp:cNvSpPr/>
      </dsp:nvSpPr>
      <dsp:spPr>
        <a:xfrm>
          <a:off x="3349333" y="398059"/>
          <a:ext cx="1194762" cy="10570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1984</a:t>
          </a:r>
        </a:p>
        <a:p>
          <a:pPr marL="0" lvl="0" indent="0" algn="ctr" defTabSz="977900">
            <a:lnSpc>
              <a:spcPct val="90000"/>
            </a:lnSpc>
            <a:spcBef>
              <a:spcPct val="0"/>
            </a:spcBef>
            <a:spcAft>
              <a:spcPct val="35000"/>
            </a:spcAft>
            <a:buNone/>
          </a:pPr>
          <a:r>
            <a:rPr lang="en-US" altLang="zh-CN" sz="2200" kern="1200" dirty="0"/>
            <a:t>GNU</a:t>
          </a:r>
          <a:endParaRPr lang="zh-CN" altLang="en-US" sz="2200" kern="1200" dirty="0"/>
        </a:p>
      </dsp:txBody>
      <dsp:txXfrm>
        <a:off x="3380294" y="429020"/>
        <a:ext cx="1132840" cy="995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157C3-A551-C349-9D4C-C414E0B9F5DB}" type="datetimeFigureOut">
              <a:rPr kumimoji="1" lang="zh-CN" altLang="en-US" smtClean="0"/>
              <a:t>2019/10/18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64B5C-3EA8-E94A-9539-8C94C0598407}" type="slidenum">
              <a:rPr kumimoji="1" lang="zh-CN" altLang="en-US" smtClean="0"/>
              <a:t>‹#›</a:t>
            </a:fld>
            <a:endParaRPr kumimoji="1" lang="zh-CN" altLang="en-US"/>
          </a:p>
        </p:txBody>
      </p:sp>
    </p:spTree>
    <p:extLst>
      <p:ext uri="{BB962C8B-B14F-4D97-AF65-F5344CB8AC3E}">
        <p14:creationId xmlns:p14="http://schemas.microsoft.com/office/powerpoint/2010/main" val="310525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ebian.cn/archives/2676"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zh.wikipedia.org/wiki/Linux%E5%8F%91%E8%A1%8C%E7%89%88%E5%88%97%E8%A1%A8" TargetMode="External"/><Relationship Id="rId4" Type="http://schemas.openxmlformats.org/officeDocument/2006/relationships/hyperlink" Target="https://wiki.ubuntu.org.cn/Ubuntu%E5%A6%82%E4%BD%95%E5%8F%91%E9%9F%B3"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zh.wikipedia.org/wiki/Unix%E5%93%B2%E5%AD%A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欢迎辞；</a:t>
            </a:r>
            <a:endParaRPr lang="en-US" altLang="zh-CN" dirty="0"/>
          </a:p>
          <a:p>
            <a:r>
              <a:rPr lang="zh-CN" altLang="en-US" dirty="0"/>
              <a:t>课题；</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2</a:t>
            </a:fld>
            <a:endParaRPr kumimoji="1" lang="zh-CN" altLang="en-US"/>
          </a:p>
        </p:txBody>
      </p:sp>
    </p:spTree>
    <p:extLst>
      <p:ext uri="{BB962C8B-B14F-4D97-AF65-F5344CB8AC3E}">
        <p14:creationId xmlns:p14="http://schemas.microsoft.com/office/powerpoint/2010/main" val="196815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超级账本（</a:t>
            </a:r>
            <a:r>
              <a:rPr lang="en-US" altLang="zh-CN" sz="1200" b="0" i="0" kern="1200" dirty="0">
                <a:solidFill>
                  <a:schemeClr val="tx1"/>
                </a:solidFill>
                <a:effectLst/>
                <a:latin typeface="+mn-lt"/>
                <a:ea typeface="+mn-ea"/>
                <a:cs typeface="+mn-cs"/>
              </a:rPr>
              <a:t>Hyperledger</a:t>
            </a:r>
            <a:r>
              <a:rPr lang="zh-CN" altLang="en-US" sz="1200" b="0" i="0" kern="1200" dirty="0">
                <a:solidFill>
                  <a:schemeClr val="tx1"/>
                </a:solidFill>
                <a:effectLst/>
                <a:latin typeface="+mn-lt"/>
                <a:ea typeface="+mn-ea"/>
                <a:cs typeface="+mn-cs"/>
              </a:rPr>
              <a:t>）项目是区块链技术中第一个面向企业应用场景的开源分布式账本平台。</a:t>
            </a:r>
          </a:p>
          <a:p>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月由 </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基金会主导并牵头</a:t>
            </a:r>
            <a:r>
              <a:rPr lang="en-US" altLang="zh-CN" sz="1200" b="0" i="0" kern="1200" dirty="0">
                <a:solidFill>
                  <a:schemeClr val="tx1"/>
                </a:solidFill>
                <a:effectLst/>
                <a:latin typeface="+mn-lt"/>
                <a:ea typeface="+mn-ea"/>
                <a:cs typeface="+mn-cs"/>
              </a:rPr>
              <a:t>, IBM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Cisco</a:t>
            </a:r>
            <a:r>
              <a:rPr lang="zh-CN" altLang="en-US" sz="1200" b="0" i="0" kern="1200" dirty="0">
                <a:solidFill>
                  <a:schemeClr val="tx1"/>
                </a:solidFill>
                <a:effectLst/>
                <a:latin typeface="+mn-lt"/>
                <a:ea typeface="+mn-ea"/>
                <a:cs typeface="+mn-cs"/>
              </a:rPr>
              <a:t>等金融，银行，物联网，供应链，制造和科技等行业的巨头共同宣布了</a:t>
            </a:r>
            <a:r>
              <a:rPr lang="en-US" altLang="zh-CN" sz="1200" b="0" i="0" kern="1200" dirty="0">
                <a:solidFill>
                  <a:schemeClr val="tx1"/>
                </a:solidFill>
                <a:effectLst/>
                <a:latin typeface="+mn-lt"/>
                <a:ea typeface="+mn-ea"/>
                <a:cs typeface="+mn-cs"/>
              </a:rPr>
              <a:t>Hyperledger</a:t>
            </a:r>
            <a:r>
              <a:rPr lang="zh-CN" altLang="en-US" sz="1200" b="0" i="0" kern="1200" dirty="0">
                <a:solidFill>
                  <a:schemeClr val="tx1"/>
                </a:solidFill>
                <a:effectLst/>
                <a:latin typeface="+mn-lt"/>
                <a:ea typeface="+mn-ea"/>
                <a:cs typeface="+mn-cs"/>
              </a:rPr>
              <a:t>联合项目成立。</a:t>
            </a:r>
          </a:p>
          <a:p>
            <a:r>
              <a:rPr lang="zh-CN" altLang="en-US" sz="1200" b="0" i="0" kern="1200" dirty="0">
                <a:solidFill>
                  <a:schemeClr val="tx1"/>
                </a:solidFill>
                <a:effectLst/>
                <a:latin typeface="+mn-lt"/>
                <a:ea typeface="+mn-ea"/>
                <a:cs typeface="+mn-cs"/>
              </a:rPr>
              <a:t>超级账本将区块链技术引入到联盟链的应用场景中，为未来基于区块链技术打造高效率的商业网络打下基础。</a:t>
            </a:r>
          </a:p>
          <a:p>
            <a:r>
              <a:rPr lang="zh-CN" altLang="en-US" sz="1200" b="0" i="0" kern="1200" dirty="0">
                <a:solidFill>
                  <a:schemeClr val="tx1"/>
                </a:solidFill>
                <a:effectLst/>
                <a:latin typeface="+mn-lt"/>
                <a:ea typeface="+mn-ea"/>
                <a:cs typeface="+mn-cs"/>
              </a:rPr>
              <a:t>超级账本项目为透明、公开、去中心化的企业级分布式账本技术提供开源参考实现。目前已加入的成员超过</a:t>
            </a:r>
            <a:r>
              <a:rPr lang="en-US" altLang="zh-CN" sz="1200" b="0" i="0" kern="1200" dirty="0">
                <a:solidFill>
                  <a:schemeClr val="tx1"/>
                </a:solidFill>
                <a:effectLst/>
                <a:latin typeface="+mn-lt"/>
                <a:ea typeface="+mn-ea"/>
                <a:cs typeface="+mn-cs"/>
              </a:rPr>
              <a:t>260</a:t>
            </a:r>
            <a:r>
              <a:rPr lang="zh-CN" altLang="en-US" sz="1200" b="0" i="0" kern="1200" dirty="0">
                <a:solidFill>
                  <a:schemeClr val="tx1"/>
                </a:solidFill>
                <a:effectLst/>
                <a:latin typeface="+mn-lt"/>
                <a:ea typeface="+mn-ea"/>
                <a:cs typeface="+mn-cs"/>
              </a:rPr>
              <a:t>家知名企业或机构。</a:t>
            </a:r>
          </a:p>
          <a:p>
            <a:r>
              <a:rPr lang="zh-CN" altLang="en-US" sz="1200" b="0" i="0" kern="1200" dirty="0">
                <a:solidFill>
                  <a:schemeClr val="tx1"/>
                </a:solidFill>
                <a:effectLst/>
                <a:latin typeface="+mn-lt"/>
                <a:ea typeface="+mn-ea"/>
                <a:cs typeface="+mn-cs"/>
              </a:rPr>
              <a:t>国外如：</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Cisco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ORACLE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RedHat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SAMSUNG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FUJITSU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AIRBUS</a:t>
            </a:r>
            <a:r>
              <a:rPr lang="zh-CN" altLang="en-US" sz="1200" b="0" i="0" kern="1200" dirty="0">
                <a:solidFill>
                  <a:schemeClr val="tx1"/>
                </a:solidFill>
                <a:effectLst/>
                <a:latin typeface="+mn-lt"/>
                <a:ea typeface="+mn-ea"/>
                <a:cs typeface="+mn-cs"/>
              </a:rPr>
              <a:t>等知名</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、制造、服务企业</a:t>
            </a:r>
          </a:p>
          <a:p>
            <a:r>
              <a:rPr lang="zh-CN" altLang="en-US" sz="1200" b="0" i="0" kern="1200" dirty="0">
                <a:solidFill>
                  <a:schemeClr val="tx1"/>
                </a:solidFill>
                <a:effectLst/>
                <a:latin typeface="+mn-lt"/>
                <a:ea typeface="+mn-ea"/>
                <a:cs typeface="+mn-cs"/>
              </a:rPr>
              <a:t>国内如：</a:t>
            </a:r>
            <a:r>
              <a:rPr lang="en-US" altLang="zh-CN" sz="1200" b="0" i="0" kern="1200" dirty="0">
                <a:solidFill>
                  <a:schemeClr val="tx1"/>
                </a:solidFill>
                <a:effectLst/>
                <a:latin typeface="+mn-lt"/>
                <a:ea typeface="+mn-ea"/>
                <a:cs typeface="+mn-cs"/>
              </a:rPr>
              <a:t>Baidu</a:t>
            </a:r>
            <a:r>
              <a:rPr lang="zh-CN" altLang="en-US" sz="1200" b="0" i="0" kern="1200" dirty="0">
                <a:solidFill>
                  <a:schemeClr val="tx1"/>
                </a:solidFill>
                <a:effectLst/>
                <a:latin typeface="+mn-lt"/>
                <a:ea typeface="+mn-ea"/>
                <a:cs typeface="+mn-cs"/>
              </a:rPr>
              <a:t>、小米、腾讯、</a:t>
            </a:r>
            <a:r>
              <a:rPr lang="en-US" altLang="zh-CN" sz="1200" b="0" i="0" kern="1200" dirty="0">
                <a:solidFill>
                  <a:schemeClr val="tx1"/>
                </a:solidFill>
                <a:effectLst/>
                <a:latin typeface="+mn-lt"/>
                <a:ea typeface="+mn-ea"/>
                <a:cs typeface="+mn-cs"/>
              </a:rPr>
              <a:t>Lenovo</a:t>
            </a:r>
            <a:r>
              <a:rPr lang="zh-CN" altLang="en-US" sz="1200" b="0" i="0" kern="1200" dirty="0">
                <a:solidFill>
                  <a:schemeClr val="tx1"/>
                </a:solidFill>
                <a:effectLst/>
                <a:latin typeface="+mn-lt"/>
                <a:ea typeface="+mn-ea"/>
                <a:cs typeface="+mn-cs"/>
              </a:rPr>
              <a:t>、华为、浪潮、京东、迅雷、房掌柜、中国民生银行、招商银行、保全网等</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、金融、房地产等各行业的相关企业及机构成为</a:t>
            </a:r>
            <a:r>
              <a:rPr lang="en-US" altLang="zh-CN" sz="1200" b="0" i="0" kern="1200" dirty="0">
                <a:solidFill>
                  <a:schemeClr val="tx1"/>
                </a:solidFill>
                <a:effectLst/>
                <a:latin typeface="+mn-lt"/>
                <a:ea typeface="+mn-ea"/>
                <a:cs typeface="+mn-cs"/>
              </a:rPr>
              <a:t>Hyperledger</a:t>
            </a:r>
            <a:r>
              <a:rPr lang="zh-CN" altLang="en-US" sz="1200" b="0" i="0" kern="1200" dirty="0">
                <a:solidFill>
                  <a:schemeClr val="tx1"/>
                </a:solidFill>
                <a:effectLst/>
                <a:latin typeface="+mn-lt"/>
                <a:ea typeface="+mn-ea"/>
                <a:cs typeface="+mn-cs"/>
              </a:rPr>
              <a:t>企业会员。</a:t>
            </a:r>
          </a:p>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12</a:t>
            </a:fld>
            <a:endParaRPr kumimoji="1" lang="zh-CN" altLang="en-US"/>
          </a:p>
        </p:txBody>
      </p:sp>
    </p:spTree>
    <p:extLst>
      <p:ext uri="{BB962C8B-B14F-4D97-AF65-F5344CB8AC3E}">
        <p14:creationId xmlns:p14="http://schemas.microsoft.com/office/powerpoint/2010/main" val="2973822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Fabric</a:t>
            </a:r>
            <a:r>
              <a:rPr lang="zh-CN" altLang="en-US" sz="1200" b="0" i="0" kern="1200" dirty="0">
                <a:solidFill>
                  <a:schemeClr val="tx1"/>
                </a:solidFill>
                <a:effectLst/>
                <a:latin typeface="+mn-lt"/>
                <a:ea typeface="+mn-ea"/>
                <a:cs typeface="+mn-cs"/>
              </a:rPr>
              <a:t> 是最早加入到超级账本项目中的顶级项目，</a:t>
            </a:r>
            <a:r>
              <a:rPr lang="en-US" altLang="zh-CN" dirty="0"/>
              <a:t>Fabric </a:t>
            </a:r>
            <a:r>
              <a:rPr lang="zh-CN" altLang="en-US" sz="1200" b="0" i="0" kern="1200" dirty="0">
                <a:solidFill>
                  <a:schemeClr val="tx1"/>
                </a:solidFill>
                <a:effectLst/>
                <a:latin typeface="+mn-lt"/>
                <a:ea typeface="+mn-ea"/>
                <a:cs typeface="+mn-cs"/>
              </a:rPr>
              <a:t>由 </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DAH </a:t>
            </a:r>
            <a:r>
              <a:rPr lang="zh-CN" altLang="en-US" sz="1200" b="0" i="0" kern="1200" dirty="0">
                <a:solidFill>
                  <a:schemeClr val="tx1"/>
                </a:solidFill>
                <a:effectLst/>
                <a:latin typeface="+mn-lt"/>
                <a:ea typeface="+mn-ea"/>
                <a:cs typeface="+mn-cs"/>
              </a:rPr>
              <a:t>等企业于 </a:t>
            </a:r>
            <a:r>
              <a:rPr lang="en-US" altLang="zh-CN" sz="1200" b="0" i="0" kern="1200" dirty="0">
                <a:solidFill>
                  <a:schemeClr val="tx1"/>
                </a:solidFill>
                <a:effectLst/>
                <a:latin typeface="+mn-lt"/>
                <a:ea typeface="+mn-ea"/>
                <a:cs typeface="+mn-cs"/>
              </a:rPr>
              <a:t>2015 </a:t>
            </a:r>
            <a:r>
              <a:rPr lang="zh-CN" altLang="en-US" sz="1200" b="0" i="0" kern="1200" dirty="0">
                <a:solidFill>
                  <a:schemeClr val="tx1"/>
                </a:solidFill>
                <a:effectLst/>
                <a:latin typeface="+mn-lt"/>
                <a:ea typeface="+mn-ea"/>
                <a:cs typeface="+mn-cs"/>
              </a:rPr>
              <a:t>年底提交到社区。该项目的定位是面向企业的分布式账本平台，创新地引入了权限管理支持，设计上支持可插拔、可扩展，是首个面向联盟链场景的开源项目。 </a:t>
            </a:r>
            <a:r>
              <a:rPr lang="en-US" altLang="zh-CN" dirty="0"/>
              <a:t>Fabric</a:t>
            </a:r>
            <a:r>
              <a:rPr lang="zh-CN" altLang="en-US" sz="1200" b="0" i="0" kern="1200" dirty="0">
                <a:solidFill>
                  <a:schemeClr val="tx1"/>
                </a:solidFill>
                <a:effectLst/>
                <a:latin typeface="+mn-lt"/>
                <a:ea typeface="+mn-ea"/>
                <a:cs typeface="+mn-cs"/>
              </a:rPr>
              <a:t> 基于 </a:t>
            </a:r>
            <a:r>
              <a:rPr lang="en-US" altLang="zh-CN" dirty="0"/>
              <a:t>Go</a:t>
            </a:r>
            <a:r>
              <a:rPr lang="zh-CN" altLang="en-US" sz="1200" b="0" i="0" kern="1200" dirty="0">
                <a:solidFill>
                  <a:schemeClr val="tx1"/>
                </a:solidFill>
                <a:effectLst/>
                <a:latin typeface="+mn-lt"/>
                <a:ea typeface="+mn-ea"/>
                <a:cs typeface="+mn-cs"/>
              </a:rPr>
              <a:t> 语言实现，目前已经发布了 </a:t>
            </a:r>
            <a:r>
              <a:rPr lang="en-US" altLang="zh-CN" sz="1200" b="0" i="0" kern="1200" dirty="0">
                <a:solidFill>
                  <a:schemeClr val="tx1"/>
                </a:solidFill>
                <a:effectLst/>
                <a:latin typeface="+mn-lt"/>
                <a:ea typeface="+mn-ea"/>
                <a:cs typeface="+mn-cs"/>
              </a:rPr>
              <a:t>1.4 </a:t>
            </a:r>
            <a:r>
              <a:rPr lang="zh-CN" altLang="en-US" sz="1200" b="0" i="0" kern="1200" dirty="0">
                <a:solidFill>
                  <a:schemeClr val="tx1"/>
                </a:solidFill>
                <a:effectLst/>
                <a:latin typeface="+mn-lt"/>
                <a:ea typeface="+mn-ea"/>
                <a:cs typeface="+mn-cs"/>
              </a:rPr>
              <a:t>版本，同时包括 </a:t>
            </a:r>
            <a:r>
              <a:rPr lang="en-US" altLang="zh-CN" dirty="0"/>
              <a:t>Fabric CA</a:t>
            </a:r>
            <a:r>
              <a:rPr lang="zh-CN" altLang="en-US" sz="1200" b="0" i="0" kern="1200" dirty="0">
                <a:solidFill>
                  <a:schemeClr val="tx1"/>
                </a:solidFill>
                <a:effectLst/>
                <a:latin typeface="+mn-lt"/>
                <a:ea typeface="+mn-ea"/>
                <a:cs typeface="+mn-cs"/>
              </a:rPr>
              <a:t>、</a:t>
            </a:r>
            <a:r>
              <a:rPr lang="en-US" altLang="zh-CN" dirty="0"/>
              <a:t>Fabric </a:t>
            </a:r>
            <a:r>
              <a:rPr lang="en-US" altLang="zh-CN" dirty="0" err="1"/>
              <a:t>SDK</a:t>
            </a:r>
            <a:r>
              <a:rPr lang="en-US" altLang="zh-CN" sz="1200" b="0" i="0" kern="1200" dirty="0" err="1">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等多个子项目。</a:t>
            </a: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13</a:t>
            </a:fld>
            <a:endParaRPr kumimoji="1" lang="zh-CN" altLang="en-US"/>
          </a:p>
        </p:txBody>
      </p:sp>
    </p:spTree>
    <p:extLst>
      <p:ext uri="{BB962C8B-B14F-4D97-AF65-F5344CB8AC3E}">
        <p14:creationId xmlns:p14="http://schemas.microsoft.com/office/powerpoint/2010/main" val="8682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背书节点（</a:t>
            </a:r>
            <a:r>
              <a:rPr lang="en-US" altLang="zh-CN" dirty="0"/>
              <a:t>Endorser</a:t>
            </a:r>
            <a:r>
              <a:rPr lang="zh-CN" altLang="en-US" dirty="0"/>
              <a:t>）：负责对交易的提案（</a:t>
            </a:r>
            <a:r>
              <a:rPr lang="en-US" altLang="zh-CN" dirty="0"/>
              <a:t>proposal</a:t>
            </a:r>
            <a:r>
              <a:rPr lang="zh-CN" altLang="en-US" dirty="0"/>
              <a:t>）进行检查和背书，计算交易执行结果；</a:t>
            </a:r>
          </a:p>
          <a:p>
            <a:r>
              <a:rPr lang="zh-CN" altLang="en-US" dirty="0"/>
              <a:t>确认节点（</a:t>
            </a:r>
            <a:r>
              <a:rPr lang="en-US" altLang="zh-CN" dirty="0"/>
              <a:t>Committer</a:t>
            </a:r>
            <a:r>
              <a:rPr lang="zh-CN" altLang="en-US" dirty="0"/>
              <a:t>）：负责在接受交易结果前再次检查合法性，接受合法交易对账本的修改，并写入区块链结构；</a:t>
            </a:r>
          </a:p>
          <a:p>
            <a:r>
              <a:rPr lang="zh-CN" altLang="en-US" dirty="0"/>
              <a:t>排序节点（</a:t>
            </a:r>
            <a:r>
              <a:rPr lang="en-US" altLang="zh-CN" dirty="0"/>
              <a:t>Order</a:t>
            </a:r>
            <a:r>
              <a:rPr lang="zh-CN" altLang="en-US" dirty="0"/>
              <a:t>）：对所有发往网络中的交易进行排序，将排序后的交易按照配置中的约定整理为区块，之后提交给确认节点进行处理；</a:t>
            </a:r>
          </a:p>
          <a:p>
            <a:r>
              <a:rPr lang="zh-CN" altLang="en-US" dirty="0"/>
              <a:t>证书节点（</a:t>
            </a:r>
            <a:r>
              <a:rPr lang="en-US" altLang="zh-CN" dirty="0"/>
              <a:t>CA</a:t>
            </a:r>
            <a:r>
              <a:rPr lang="zh-CN" altLang="en-US" dirty="0"/>
              <a:t>）：负责对网络中所有的证书进行管理，提供标准的 </a:t>
            </a:r>
            <a:r>
              <a:rPr lang="en-US" altLang="zh-CN" dirty="0"/>
              <a:t>PKI </a:t>
            </a:r>
            <a:r>
              <a:rPr lang="zh-CN" altLang="en-US" dirty="0"/>
              <a:t>服务</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14</a:t>
            </a:fld>
            <a:endParaRPr kumimoji="1" lang="zh-CN" altLang="en-US"/>
          </a:p>
        </p:txBody>
      </p:sp>
    </p:spTree>
    <p:extLst>
      <p:ext uri="{BB962C8B-B14F-4D97-AF65-F5344CB8AC3E}">
        <p14:creationId xmlns:p14="http://schemas.microsoft.com/office/powerpoint/2010/main" val="181196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其完成红框里面的步骤就可以了。</a:t>
            </a:r>
            <a:endParaRPr lang="en-US" altLang="zh-CN" dirty="0"/>
          </a:p>
          <a:p>
            <a:endParaRPr lang="en-US" altLang="zh-CN" dirty="0"/>
          </a:p>
          <a:p>
            <a:r>
              <a:rPr lang="zh-CN" altLang="en-US" dirty="0"/>
              <a:t>接下了就是演示了</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15</a:t>
            </a:fld>
            <a:endParaRPr kumimoji="1" lang="zh-CN" altLang="en-US"/>
          </a:p>
        </p:txBody>
      </p:sp>
    </p:spTree>
    <p:extLst>
      <p:ext uri="{BB962C8B-B14F-4D97-AF65-F5344CB8AC3E}">
        <p14:creationId xmlns:p14="http://schemas.microsoft.com/office/powerpoint/2010/main" val="189796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我相信你们，到时你们别欺骗我。前面我们说了 命令的重要性了，很多情况下，这个是和 </a:t>
            </a:r>
            <a:r>
              <a:rPr lang="en-US" altLang="zh-CN" dirty="0"/>
              <a:t>Linux </a:t>
            </a:r>
            <a:r>
              <a:rPr lang="zh-CN" altLang="en-US" dirty="0"/>
              <a:t>机器打交道的唯一方式。你只有把基础命令行熟悉了，后面的课程才更加轻松。讲师也会更加轻松。</a:t>
            </a:r>
            <a:endParaRPr lang="en-US" altLang="zh-CN" dirty="0"/>
          </a:p>
          <a:p>
            <a:endParaRPr lang="en-US" altLang="zh-CN" dirty="0"/>
          </a:p>
          <a:p>
            <a:r>
              <a:rPr lang="zh-CN" altLang="en-US" dirty="0"/>
              <a:t>第三个作业，有了第二个的基础，你们可以查看 </a:t>
            </a:r>
            <a:r>
              <a:rPr lang="en-US" altLang="zh-CN" dirty="0"/>
              <a:t>byfn.sh</a:t>
            </a:r>
            <a:r>
              <a:rPr lang="zh-CN" altLang="en-US" dirty="0"/>
              <a:t> 这个脚本的源代码。虽然它是绿色的表示它是可执行的。但是你还是可以用 编辑把它打开，而且它里面其实大部分就是一些命令的集合。</a:t>
            </a:r>
            <a:endParaRPr lang="en-US" altLang="zh-CN" dirty="0"/>
          </a:p>
          <a:p>
            <a:endParaRPr lang="en-US" altLang="zh-CN" dirty="0"/>
          </a:p>
          <a:p>
            <a:r>
              <a:rPr lang="zh-CN" altLang="en-US" dirty="0"/>
              <a:t>好，作业就这个三个。比较简单，因为考虑到还有少部分同学环境没有搭建好，就多点时间给他们搭建环境。</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16</a:t>
            </a:fld>
            <a:endParaRPr kumimoji="1" lang="zh-CN" altLang="en-US"/>
          </a:p>
        </p:txBody>
      </p:sp>
    </p:spTree>
    <p:extLst>
      <p:ext uri="{BB962C8B-B14F-4D97-AF65-F5344CB8AC3E}">
        <p14:creationId xmlns:p14="http://schemas.microsoft.com/office/powerpoint/2010/main" val="1016191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其完成红框里面的步骤就可以了。</a:t>
            </a:r>
            <a:endParaRPr lang="en-US" altLang="zh-CN" dirty="0"/>
          </a:p>
          <a:p>
            <a:endParaRPr lang="en-US" altLang="zh-CN" dirty="0"/>
          </a:p>
          <a:p>
            <a:r>
              <a:rPr lang="zh-CN" altLang="en-US" dirty="0"/>
              <a:t>接下了就是演示了</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17</a:t>
            </a:fld>
            <a:endParaRPr kumimoji="1" lang="zh-CN" altLang="en-US"/>
          </a:p>
        </p:txBody>
      </p:sp>
    </p:spTree>
    <p:extLst>
      <p:ext uri="{BB962C8B-B14F-4D97-AF65-F5344CB8AC3E}">
        <p14:creationId xmlns:p14="http://schemas.microsoft.com/office/powerpoint/2010/main" val="213765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4</a:t>
            </a:fld>
            <a:endParaRPr kumimoji="1" lang="zh-CN" altLang="en-US"/>
          </a:p>
        </p:txBody>
      </p:sp>
    </p:spTree>
    <p:extLst>
      <p:ext uri="{BB962C8B-B14F-4D97-AF65-F5344CB8AC3E}">
        <p14:creationId xmlns:p14="http://schemas.microsoft.com/office/powerpoint/2010/main" val="38987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我们先讲计算机简介，简介的意思就是说不是 </a:t>
            </a:r>
            <a:r>
              <a:rPr lang="en-US" altLang="zh-CN" dirty="0"/>
              <a:t>100% </a:t>
            </a:r>
            <a:r>
              <a:rPr lang="zh-CN" altLang="en-US" dirty="0"/>
              <a:t>精确，可能会有一些特例，但是绝大部分情况就是这样的。</a:t>
            </a:r>
            <a:endParaRPr lang="en-US" altLang="zh-CN" dirty="0"/>
          </a:p>
          <a:p>
            <a:endParaRPr lang="en-US" altLang="zh-CN" dirty="0"/>
          </a:p>
          <a:p>
            <a:r>
              <a:rPr lang="zh-CN" altLang="en-US" dirty="0"/>
              <a:t>其实，刚开始的时候，我觉得这节课都没什么可以讲的，因为环境搭建嘛，就是一个过程，你只要根据对应的指导文档一步一步执行就</a:t>
            </a:r>
            <a:r>
              <a:rPr lang="en-US" altLang="zh-CN" dirty="0"/>
              <a:t>ok</a:t>
            </a:r>
            <a:r>
              <a:rPr lang="zh-CN" altLang="en-US" dirty="0"/>
              <a:t>了。但是这几天根据大家提出的问题，我觉得还是需要一个针对 零基础同学 的科普。当然，这很正常，每个人都是从零基础开始的嘛。所以如果同学们中间有零基础的，欢迎来到计算机世界。</a:t>
            </a:r>
            <a:endParaRPr lang="en-US" altLang="zh-CN" dirty="0"/>
          </a:p>
          <a:p>
            <a:endParaRPr lang="en-US" altLang="zh-CN" dirty="0"/>
          </a:p>
          <a:p>
            <a:r>
              <a:rPr lang="zh-CN" altLang="en-US" dirty="0"/>
              <a:t>好，我们根据整个图，从最底下的硬件开始。现在，我们一台计算机，我们看到的，接触到的是它的硬件，像什么屏幕啊，</a:t>
            </a:r>
            <a:r>
              <a:rPr lang="en-US" altLang="zh-CN" dirty="0"/>
              <a:t>HHKB </a:t>
            </a:r>
            <a:r>
              <a:rPr lang="zh-CN" altLang="en-US" dirty="0"/>
              <a:t>键盘啊，罗技鼠标啊，这都是硬件，它们也叫外设，外部设备，外部的硬件。但是，更重要的是里面的一些硬件，像 </a:t>
            </a:r>
            <a:r>
              <a:rPr lang="en-US" altLang="zh-CN" dirty="0"/>
              <a:t>CPU</a:t>
            </a:r>
            <a:r>
              <a:rPr lang="zh-CN" altLang="en-US" dirty="0"/>
              <a:t>，又叫中央处理器，计算数据的。然后内存，存储数据的。磁盘，存储数据。可能大家会有疑问，内存和磁盘都是存储数据的，为什么同时要这两个东西？我打个比方，大家想一想超市里面货架和仓库的关系，大家去超市里面买东西的时候都是去货架上买吧，应该不会出现这种情况：超市的工作人员对你说，我们这个超市没有货架，你要买东西，你直接去仓库里面搬。这里内存就相当于货架。磁盘，就相当于仓库。</a:t>
            </a:r>
            <a:endParaRPr lang="en-US" altLang="zh-CN" dirty="0"/>
          </a:p>
          <a:p>
            <a:endParaRPr lang="en-US" altLang="zh-CN" dirty="0"/>
          </a:p>
          <a:p>
            <a:r>
              <a:rPr lang="zh-CN" altLang="en-US" dirty="0"/>
              <a:t>因此，磁盘便宜，容量大，能够存储很多数据，但是它读写速度慢。内存贵，容量小，但是它读写数据快。因此需要获取数据的时候，就从磁盘里面将数据读取到内存中，然后</a:t>
            </a:r>
            <a:r>
              <a:rPr lang="en-US" altLang="zh-CN" dirty="0"/>
              <a:t>CPU</a:t>
            </a:r>
            <a:r>
              <a:rPr lang="zh-CN" altLang="en-US" dirty="0"/>
              <a:t>处理内存里面的数据。数据处理好了之后，再把内存里面的数据写入到磁盘中。所有的数据要想得到处理，必须先进入到内存。所以整个流程大概就是这样的。当然，磁盘和内存还有其他的区别，比如磁盘上是永久保存，就是说，你只要保存到磁盘上了，你就是关机了，把磁盘断电了，这个数据还在这里，下次开机的时候它还在。内存不一样，内存就是一断电了，数据就没有了。所以我们用</a:t>
            </a:r>
            <a:r>
              <a:rPr lang="en-US" altLang="zh-CN" dirty="0"/>
              <a:t>word</a:t>
            </a:r>
            <a:r>
              <a:rPr lang="zh-CN" altLang="en-US" dirty="0"/>
              <a:t>编辑一个文档的时候，那个时候数据都在内存里面，如果没点保存，然后出了一些问题导致关机了，那么你辛辛苦苦改了一天的文档都没了，肯定有这样的经历吧，这就是内存一断电数据就丢失了。然后如果你点击保存，电脑就会根据你的指令，把你的修改保存到磁盘上了，那即使关机之后你修改的数据还在那里，这就是磁盘可以永久保存。</a:t>
            </a:r>
            <a:endParaRPr lang="en-US" altLang="zh-CN" dirty="0"/>
          </a:p>
          <a:p>
            <a:endParaRPr lang="en-US" altLang="zh-CN" dirty="0"/>
          </a:p>
          <a:p>
            <a:r>
              <a:rPr lang="zh-CN" altLang="en-US" dirty="0"/>
              <a:t>好，我们这个环境搭建，是将对应的程序，或者说软件，安装在磁盘上面的，因此是永久保存，就是说只要安装这一次，后续就不需要再安装了。</a:t>
            </a:r>
            <a:endParaRPr lang="en-US" altLang="zh-CN" dirty="0"/>
          </a:p>
          <a:p>
            <a:endParaRPr lang="en-US" altLang="zh-CN" dirty="0"/>
          </a:p>
          <a:p>
            <a:endParaRPr lang="en-US" altLang="zh-CN" dirty="0"/>
          </a:p>
          <a:p>
            <a:r>
              <a:rPr lang="zh-CN" altLang="en-US" dirty="0"/>
              <a:t>好，硬件讲完了。接着我们讲上面一个，这个图里面的操作系统。</a:t>
            </a:r>
            <a:endParaRPr lang="en-US" altLang="zh-CN" dirty="0"/>
          </a:p>
          <a:p>
            <a:endParaRPr lang="en-US" altLang="zh-CN" dirty="0"/>
          </a:p>
          <a:p>
            <a:r>
              <a:rPr lang="zh-CN" altLang="en-US" dirty="0"/>
              <a:t>如果只有硬件的话，那就是一堆没有用的废铁。所以上面有了操作系统，就是给它注入了灵魂。操作系统是用来管理底层的这些硬件，然后通过接口把资源提供给应用软件。主流计算机的操作系统有三种，</a:t>
            </a:r>
            <a:r>
              <a:rPr lang="en-US" altLang="zh-CN" dirty="0"/>
              <a:t>Windows</a:t>
            </a:r>
            <a:r>
              <a:rPr lang="zh-CN" altLang="en-US" dirty="0"/>
              <a:t>，</a:t>
            </a:r>
            <a:r>
              <a:rPr lang="en-US" altLang="zh-CN" dirty="0"/>
              <a:t>Mac OS</a:t>
            </a:r>
            <a:r>
              <a:rPr lang="zh-CN" altLang="en-US" dirty="0"/>
              <a:t>，</a:t>
            </a:r>
            <a:r>
              <a:rPr lang="en-US" altLang="zh-CN" dirty="0"/>
              <a:t>GNU</a:t>
            </a:r>
            <a:r>
              <a:rPr lang="zh-CN" altLang="en-US" dirty="0"/>
              <a:t>／</a:t>
            </a:r>
            <a:r>
              <a:rPr lang="en-US" altLang="zh-CN" dirty="0"/>
              <a:t>Linux</a:t>
            </a:r>
            <a:r>
              <a:rPr lang="zh-CN" altLang="en-US" dirty="0"/>
              <a:t>。这三种操作系统都有桌面版（</a:t>
            </a:r>
            <a:r>
              <a:rPr lang="en-US" altLang="zh-CN" dirty="0"/>
              <a:t>desktop</a:t>
            </a:r>
            <a:r>
              <a:rPr lang="zh-CN" altLang="en-US" dirty="0"/>
              <a:t>），桌面版的意思是</a:t>
            </a:r>
            <a:r>
              <a:rPr lang="en-US" altLang="zh-CN" dirty="0"/>
              <a:t>PC</a:t>
            </a:r>
            <a:r>
              <a:rPr lang="zh-CN" altLang="en-US" dirty="0"/>
              <a:t>，个人电脑，就是笔记本啊，台式机之类的。然后</a:t>
            </a:r>
            <a:r>
              <a:rPr lang="en-US" altLang="zh-CN" dirty="0"/>
              <a:t>Windows</a:t>
            </a:r>
            <a:r>
              <a:rPr lang="zh-CN" altLang="en-US" dirty="0"/>
              <a:t>和</a:t>
            </a:r>
            <a:r>
              <a:rPr lang="en-US" altLang="zh-CN" dirty="0"/>
              <a:t>GNU</a:t>
            </a:r>
            <a:r>
              <a:rPr lang="zh-CN" altLang="en-US" dirty="0"/>
              <a:t>／</a:t>
            </a:r>
            <a:r>
              <a:rPr lang="en-US" altLang="zh-CN" dirty="0"/>
              <a:t>Linux</a:t>
            </a:r>
            <a:r>
              <a:rPr lang="zh-CN" altLang="en-US" dirty="0"/>
              <a:t>都有服务器版本。我们先只讨论桌面版的</a:t>
            </a:r>
            <a:r>
              <a:rPr lang="en-US" altLang="zh-CN" dirty="0"/>
              <a:t>Windows</a:t>
            </a:r>
            <a:r>
              <a:rPr lang="zh-CN" altLang="en-US" dirty="0"/>
              <a:t>。因为大部分同学都是运行的是桌面版的</a:t>
            </a:r>
            <a:r>
              <a:rPr lang="en-US" altLang="zh-CN" dirty="0"/>
              <a:t>Windows</a:t>
            </a:r>
            <a:r>
              <a:rPr lang="zh-CN" altLang="en-US" dirty="0"/>
              <a:t>。然后操作系统上面是应用软件，像什么ｑｑ，微信，浏览器，</a:t>
            </a:r>
            <a:r>
              <a:rPr lang="en-US" altLang="zh-CN" dirty="0"/>
              <a:t>PuTTY</a:t>
            </a:r>
            <a:r>
              <a:rPr lang="zh-CN" altLang="en-US" dirty="0"/>
              <a:t>等</a:t>
            </a:r>
            <a:r>
              <a:rPr lang="en-US" altLang="zh-CN" dirty="0"/>
              <a:t>.</a:t>
            </a:r>
            <a:r>
              <a:rPr lang="zh-CN" altLang="en-US" dirty="0"/>
              <a:t>这些我们做为一个用户直接用的软件就叫应用软件．我们用到的虚拟机软件</a:t>
            </a:r>
            <a:r>
              <a:rPr lang="en-US" altLang="zh-CN" dirty="0" err="1"/>
              <a:t>Vmware</a:t>
            </a:r>
            <a:r>
              <a:rPr lang="zh-CN" altLang="en-US" dirty="0"/>
              <a:t>也是应用软件</a:t>
            </a:r>
            <a:r>
              <a:rPr lang="en-US" altLang="zh-CN" dirty="0"/>
              <a:t>. </a:t>
            </a:r>
            <a:r>
              <a:rPr lang="zh-CN" altLang="en-US" dirty="0"/>
              <a:t>然后我们在</a:t>
            </a:r>
            <a:r>
              <a:rPr lang="en-US" altLang="zh-CN" dirty="0" err="1"/>
              <a:t>Vmware</a:t>
            </a:r>
            <a:r>
              <a:rPr lang="en-US" altLang="zh-CN" dirty="0"/>
              <a:t> </a:t>
            </a:r>
            <a:r>
              <a:rPr lang="zh-CN" altLang="en-US" dirty="0"/>
              <a:t>里面安装</a:t>
            </a:r>
            <a:r>
              <a:rPr lang="en-US" altLang="zh-CN" dirty="0"/>
              <a:t>Ubuntu</a:t>
            </a:r>
            <a:r>
              <a:rPr lang="zh-CN" altLang="en-US" dirty="0"/>
              <a:t>环境。然后我们在 </a:t>
            </a:r>
            <a:r>
              <a:rPr lang="en-US" altLang="zh-CN" dirty="0"/>
              <a:t>Ubuntu </a:t>
            </a:r>
            <a:r>
              <a:rPr lang="zh-CN" altLang="en-US" dirty="0"/>
              <a:t>这个操作系统里面再安装 </a:t>
            </a:r>
            <a:r>
              <a:rPr lang="en-US" altLang="zh-CN" dirty="0"/>
              <a:t>docker, git, go</a:t>
            </a:r>
            <a:r>
              <a:rPr lang="zh-CN" altLang="en-US" dirty="0"/>
              <a:t>等</a:t>
            </a:r>
            <a:r>
              <a:rPr lang="en-US" altLang="zh-CN" dirty="0"/>
              <a:t>Fabric </a:t>
            </a:r>
            <a:r>
              <a:rPr lang="zh-CN" altLang="en-US" dirty="0"/>
              <a:t>需要的软件环境之类的。然后上面这些灰白色三个，就是我们需要安装的，大部分同学已经安装好了。</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5</a:t>
            </a:fld>
            <a:endParaRPr kumimoji="1" lang="zh-CN" altLang="en-US"/>
          </a:p>
        </p:txBody>
      </p:sp>
    </p:spTree>
    <p:extLst>
      <p:ext uri="{BB962C8B-B14F-4D97-AF65-F5344CB8AC3E}">
        <p14:creationId xmlns:p14="http://schemas.microsoft.com/office/powerpoint/2010/main" val="217461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当然，有同学使用的是云服务器。效果一样。这里，云服务器也就是一台运行再远程机房里面的计算机。它们也是有硬件，操作系统，应用软件。然后我们通过本地笔记本上的软件，比如像浏览器，或者 </a:t>
            </a:r>
            <a:r>
              <a:rPr lang="en-US" altLang="zh-CN" dirty="0"/>
              <a:t>PuTTY </a:t>
            </a:r>
            <a:r>
              <a:rPr lang="zh-CN" altLang="en-US" dirty="0"/>
              <a:t>等这种能够输入命令行，显示命令行的软件，连接上远程的云服务器。我们用命令控制云服务器，然后服务器会返回命令的执行结果。所以，云服务器和本地的笔记本电脑是独立的两码事，你租了一台云服务器不会提升你本地计算机的配置。之前有同学问为什么有</a:t>
            </a:r>
            <a:r>
              <a:rPr lang="en-US" altLang="zh-CN" dirty="0"/>
              <a:t>4G</a:t>
            </a:r>
            <a:r>
              <a:rPr lang="zh-CN" altLang="en-US" dirty="0"/>
              <a:t>内存的笔记本不行，但是 </a:t>
            </a:r>
            <a:r>
              <a:rPr lang="en-US" altLang="zh-CN" dirty="0"/>
              <a:t>2G</a:t>
            </a:r>
            <a:r>
              <a:rPr lang="zh-CN" altLang="en-US" dirty="0"/>
              <a:t>内存的云服务器就可以。你看，你这个笔记本一共才</a:t>
            </a:r>
            <a:r>
              <a:rPr lang="en-US" altLang="zh-CN" dirty="0"/>
              <a:t>4G</a:t>
            </a:r>
            <a:r>
              <a:rPr lang="zh-CN" altLang="en-US" dirty="0"/>
              <a:t>内存，但是又要运行很多应用软件，像什么浏览器啊，微信啊，</a:t>
            </a:r>
            <a:r>
              <a:rPr lang="en-US" altLang="zh-CN" dirty="0" err="1"/>
              <a:t>qq</a:t>
            </a:r>
            <a:r>
              <a:rPr lang="zh-CN" altLang="en-US" dirty="0"/>
              <a:t>啊之类的，而且还有隔着</a:t>
            </a:r>
            <a:r>
              <a:rPr lang="en-US" altLang="zh-CN" dirty="0" err="1"/>
              <a:t>Vmware</a:t>
            </a:r>
            <a:r>
              <a:rPr lang="zh-CN" altLang="en-US" dirty="0"/>
              <a:t>这样一层虚拟软件，自然就不够。而 </a:t>
            </a:r>
            <a:r>
              <a:rPr lang="en-US" altLang="zh-CN" dirty="0"/>
              <a:t>2G</a:t>
            </a:r>
            <a:r>
              <a:rPr lang="zh-CN" altLang="en-US" dirty="0"/>
              <a:t>的云服务器，它是处在第二层这个操作系统这一层的，它直接是</a:t>
            </a:r>
            <a:r>
              <a:rPr lang="en-US" altLang="zh-CN" dirty="0"/>
              <a:t>Ubuntu</a:t>
            </a:r>
            <a:r>
              <a:rPr lang="zh-CN" altLang="en-US" dirty="0"/>
              <a:t>这个操作系统运行硬件上的，所以所有的资源都是它的，跑起来没问题。</a:t>
            </a:r>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6</a:t>
            </a:fld>
            <a:endParaRPr kumimoji="1" lang="zh-CN" altLang="en-US"/>
          </a:p>
        </p:txBody>
      </p:sp>
    </p:spTree>
    <p:extLst>
      <p:ext uri="{BB962C8B-B14F-4D97-AF65-F5344CB8AC3E}">
        <p14:creationId xmlns:p14="http://schemas.microsoft.com/office/powerpoint/2010/main" val="132764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上面讲完了计算机的简介。现在来讲 </a:t>
            </a:r>
            <a:r>
              <a:rPr lang="en-US" altLang="zh-CN" dirty="0"/>
              <a:t>Linux </a:t>
            </a:r>
            <a:r>
              <a:rPr lang="zh-CN" altLang="en-US" dirty="0"/>
              <a:t>的简介。</a:t>
            </a:r>
            <a:endParaRPr lang="en-US" altLang="zh-CN" dirty="0"/>
          </a:p>
          <a:p>
            <a:r>
              <a:rPr lang="en-US" altLang="zh-CN" dirty="0"/>
              <a:t>1965</a:t>
            </a:r>
            <a:r>
              <a:rPr lang="zh-CN" altLang="en-US" dirty="0"/>
              <a:t>年，贝尔实验室，通用电气，麻省理工（</a:t>
            </a:r>
            <a:r>
              <a:rPr lang="en-US" altLang="zh-CN" dirty="0"/>
              <a:t>MIT</a:t>
            </a:r>
            <a:r>
              <a:rPr lang="zh-CN" altLang="en-US" dirty="0"/>
              <a:t>）准备一起搞一个牛逼的操作系统，然后一直研发到</a:t>
            </a:r>
            <a:r>
              <a:rPr lang="en-US" altLang="zh-CN" dirty="0"/>
              <a:t>1969</a:t>
            </a:r>
            <a:r>
              <a:rPr lang="zh-CN" altLang="en-US" dirty="0"/>
              <a:t>年，还没有完成。原因是这个目标太大了，功能太多，导致工程复杂。然后</a:t>
            </a:r>
            <a:r>
              <a:rPr lang="en-US" altLang="zh-CN" dirty="0"/>
              <a:t>69</a:t>
            </a:r>
            <a:r>
              <a:rPr lang="zh-CN" altLang="en-US" dirty="0"/>
              <a:t>年的时候，贝尔实验室就退出去了。</a:t>
            </a:r>
            <a:endParaRPr lang="en-US" altLang="zh-CN" dirty="0"/>
          </a:p>
          <a:p>
            <a:endParaRPr lang="en-US" altLang="zh-CN" dirty="0"/>
          </a:p>
          <a:p>
            <a:r>
              <a:rPr lang="zh-CN" altLang="en-US" dirty="0"/>
              <a:t>但是贝尔实验室的一些大神，像 肯</a:t>
            </a:r>
            <a:r>
              <a:rPr lang="en-US" altLang="zh-CN" dirty="0"/>
              <a:t>.</a:t>
            </a:r>
            <a:r>
              <a:rPr lang="zh-CN" altLang="en-US" dirty="0"/>
              <a:t>汤普森，他就把半成品 </a:t>
            </a:r>
            <a:r>
              <a:rPr lang="en-US" altLang="zh-CN" dirty="0"/>
              <a:t>MULTICS </a:t>
            </a:r>
            <a:r>
              <a:rPr lang="zh-CN" altLang="en-US" dirty="0"/>
              <a:t>操作系统裁剪一些功能，然后搞出来一个 </a:t>
            </a:r>
            <a:r>
              <a:rPr lang="en-US" altLang="zh-CN" dirty="0"/>
              <a:t>Unix</a:t>
            </a:r>
            <a:r>
              <a:rPr lang="zh-CN" altLang="en-US" dirty="0"/>
              <a:t>。到</a:t>
            </a:r>
            <a:r>
              <a:rPr lang="en-US" altLang="zh-CN" dirty="0"/>
              <a:t>1972</a:t>
            </a:r>
            <a:r>
              <a:rPr lang="zh-CN" altLang="en-US" dirty="0"/>
              <a:t>年的时候也是贝尔实验室，丹尼斯里奇，他发明了</a:t>
            </a:r>
            <a:r>
              <a:rPr lang="en-US" altLang="zh-CN" dirty="0"/>
              <a:t>C</a:t>
            </a:r>
            <a:r>
              <a:rPr lang="zh-CN" altLang="en-US" dirty="0"/>
              <a:t>语言，配合汤普森用</a:t>
            </a:r>
            <a:r>
              <a:rPr lang="en-US" altLang="zh-CN" dirty="0"/>
              <a:t>C</a:t>
            </a:r>
            <a:r>
              <a:rPr lang="zh-CN" altLang="en-US" dirty="0"/>
              <a:t>语言重新写了</a:t>
            </a:r>
            <a:r>
              <a:rPr lang="en-US" altLang="zh-CN" dirty="0"/>
              <a:t>UNIX</a:t>
            </a:r>
            <a:r>
              <a:rPr lang="zh-CN" altLang="en-US" dirty="0"/>
              <a:t>。之前的</a:t>
            </a:r>
            <a:r>
              <a:rPr lang="en-US" altLang="zh-CN" dirty="0"/>
              <a:t>Unix</a:t>
            </a:r>
            <a:r>
              <a:rPr lang="zh-CN" altLang="en-US" dirty="0"/>
              <a:t>使用汇编写得，它不能在不同的机器上移植。但是用</a:t>
            </a:r>
            <a:r>
              <a:rPr lang="en-US" altLang="zh-CN" dirty="0"/>
              <a:t>C</a:t>
            </a:r>
            <a:r>
              <a:rPr lang="zh-CN" altLang="en-US" dirty="0"/>
              <a:t>语言实现之后，你就可以用编译器，把</a:t>
            </a:r>
            <a:r>
              <a:rPr lang="en-US" altLang="zh-CN" dirty="0"/>
              <a:t>Unix</a:t>
            </a:r>
            <a:r>
              <a:rPr lang="zh-CN" altLang="en-US" dirty="0"/>
              <a:t>编译成不同机器的版本，这样就可以移植了。贝尔实验室当时觉得这个商业价值不大，他们允许汤普森和里奇免费的分发</a:t>
            </a:r>
            <a:r>
              <a:rPr lang="en-US" altLang="zh-CN" dirty="0"/>
              <a:t>UNIX</a:t>
            </a:r>
            <a:r>
              <a:rPr lang="zh-CN" altLang="en-US" dirty="0"/>
              <a:t>源码，然后</a:t>
            </a:r>
            <a:r>
              <a:rPr lang="en-US" altLang="zh-CN" dirty="0"/>
              <a:t>UNIX </a:t>
            </a:r>
            <a:r>
              <a:rPr lang="zh-CN" altLang="en-US" dirty="0"/>
              <a:t>就慢慢的流传开了。当时很多服务器都是用</a:t>
            </a:r>
            <a:r>
              <a:rPr lang="en-US" altLang="zh-CN" dirty="0"/>
              <a:t>Unix</a:t>
            </a:r>
            <a:r>
              <a:rPr lang="zh-CN" altLang="en-US" dirty="0"/>
              <a:t>操作系统。</a:t>
            </a:r>
            <a:endParaRPr lang="en-US" altLang="zh-CN" dirty="0"/>
          </a:p>
          <a:p>
            <a:endParaRPr lang="en-US" altLang="zh-CN" dirty="0"/>
          </a:p>
          <a:p>
            <a:r>
              <a:rPr lang="zh-CN" altLang="en-US" dirty="0"/>
              <a:t>到了</a:t>
            </a:r>
            <a:r>
              <a:rPr lang="en-US" altLang="zh-CN" dirty="0"/>
              <a:t>80</a:t>
            </a:r>
            <a:r>
              <a:rPr lang="zh-CN" altLang="en-US" dirty="0"/>
              <a:t>年代，随着</a:t>
            </a:r>
            <a:r>
              <a:rPr lang="en-US" altLang="zh-CN" dirty="0"/>
              <a:t>UNIX</a:t>
            </a:r>
            <a:r>
              <a:rPr lang="zh-CN" altLang="en-US" dirty="0"/>
              <a:t>越来越流行，这些商业机构看到</a:t>
            </a:r>
            <a:r>
              <a:rPr lang="en-US" altLang="zh-CN" dirty="0"/>
              <a:t>Unix</a:t>
            </a:r>
            <a:r>
              <a:rPr lang="zh-CN" altLang="en-US" dirty="0"/>
              <a:t>的商业价值，就开始相互争夺版权，打官司，限制源码传播等之类的。考虑到这些，有一个</a:t>
            </a:r>
            <a:r>
              <a:rPr lang="en-US" altLang="zh-CN" dirty="0"/>
              <a:t>MIT</a:t>
            </a:r>
            <a:r>
              <a:rPr lang="zh-CN" altLang="en-US" dirty="0"/>
              <a:t>的大神，叫斯托曼</a:t>
            </a:r>
            <a:r>
              <a:rPr lang="en-US" altLang="zh-CN" dirty="0"/>
              <a:t>(RMS)</a:t>
            </a:r>
            <a:r>
              <a:rPr lang="zh-CN" altLang="en-US" dirty="0"/>
              <a:t>，他想拥有一个能够自由使用，自由修改功能，自由分发的操作系统。他就发起了 </a:t>
            </a:r>
            <a:r>
              <a:rPr lang="en-US" altLang="zh-CN" dirty="0"/>
              <a:t>GNU </a:t>
            </a:r>
            <a:r>
              <a:rPr lang="zh-CN" altLang="en-US" dirty="0"/>
              <a:t>计划，就是从零开始，不看</a:t>
            </a:r>
            <a:r>
              <a:rPr lang="en-US" altLang="zh-CN" dirty="0"/>
              <a:t>Unix</a:t>
            </a:r>
            <a:r>
              <a:rPr lang="zh-CN" altLang="en-US" dirty="0"/>
              <a:t>的源码，去实现</a:t>
            </a:r>
            <a:r>
              <a:rPr lang="en-US" altLang="zh-CN" dirty="0"/>
              <a:t>Unix</a:t>
            </a:r>
            <a:r>
              <a:rPr lang="zh-CN" altLang="en-US" dirty="0"/>
              <a:t>的大部分功能。为什么不看</a:t>
            </a:r>
            <a:r>
              <a:rPr lang="en-US" altLang="zh-CN" dirty="0"/>
              <a:t>Unix</a:t>
            </a:r>
            <a:r>
              <a:rPr lang="zh-CN" altLang="en-US" dirty="0"/>
              <a:t>的源码，是因为他不想牵扯到</a:t>
            </a:r>
            <a:r>
              <a:rPr lang="en-US" altLang="zh-CN" dirty="0"/>
              <a:t>Unix </a:t>
            </a:r>
            <a:r>
              <a:rPr lang="zh-CN" altLang="en-US" dirty="0"/>
              <a:t>版权争分。他写了几年，写出了很多很很牛逼软件，像 </a:t>
            </a:r>
            <a:r>
              <a:rPr lang="en-US" altLang="zh-CN" dirty="0"/>
              <a:t>Emacs </a:t>
            </a:r>
            <a:r>
              <a:rPr lang="zh-CN" altLang="en-US" dirty="0"/>
              <a:t>编辑器，还有 </a:t>
            </a:r>
            <a:r>
              <a:rPr lang="en-US" altLang="zh-CN" dirty="0"/>
              <a:t>GCC</a:t>
            </a:r>
            <a:r>
              <a:rPr lang="zh-CN" altLang="en-US" dirty="0"/>
              <a:t>，就是</a:t>
            </a:r>
            <a:r>
              <a:rPr lang="en-US" altLang="zh-CN" dirty="0"/>
              <a:t>C</a:t>
            </a:r>
            <a:r>
              <a:rPr lang="zh-CN" altLang="en-US" dirty="0"/>
              <a:t>语言，</a:t>
            </a:r>
            <a:r>
              <a:rPr lang="en-US" altLang="zh-CN" dirty="0"/>
              <a:t>C++ </a:t>
            </a:r>
            <a:r>
              <a:rPr lang="zh-CN" altLang="en-US" dirty="0"/>
              <a:t>语言的编译器。还有 </a:t>
            </a:r>
            <a:r>
              <a:rPr lang="en-US" altLang="zh-CN" dirty="0" err="1"/>
              <a:t>glibc</a:t>
            </a:r>
            <a:r>
              <a:rPr lang="zh-CN" altLang="en-US" dirty="0"/>
              <a:t>，一些非常有用的</a:t>
            </a:r>
            <a:r>
              <a:rPr lang="en-US" altLang="zh-CN" dirty="0"/>
              <a:t>C</a:t>
            </a:r>
            <a:r>
              <a:rPr lang="zh-CN" altLang="en-US" dirty="0"/>
              <a:t>语言库的实现，可以通过它来的调用操作系统功能。</a:t>
            </a:r>
            <a:endParaRPr lang="en-US" altLang="zh-CN" dirty="0"/>
          </a:p>
          <a:p>
            <a:endParaRPr lang="en-US" altLang="zh-CN" dirty="0"/>
          </a:p>
          <a:p>
            <a:r>
              <a:rPr lang="zh-CN" altLang="en-US" dirty="0"/>
              <a:t>但是</a:t>
            </a:r>
            <a:r>
              <a:rPr lang="en-US" altLang="zh-CN" dirty="0"/>
              <a:t>GNU</a:t>
            </a:r>
            <a:r>
              <a:rPr lang="zh-CN" altLang="en-US" dirty="0"/>
              <a:t>自己的操作系统内核却失败了。到了</a:t>
            </a:r>
            <a:r>
              <a:rPr lang="en-US" altLang="zh-CN" dirty="0"/>
              <a:t>1991 </a:t>
            </a:r>
            <a:r>
              <a:rPr lang="zh-CN" altLang="en-US" dirty="0"/>
              <a:t>年，芬兰的大神，</a:t>
            </a:r>
            <a:r>
              <a:rPr lang="en-US" altLang="zh-CN" dirty="0"/>
              <a:t>Linus</a:t>
            </a:r>
            <a:r>
              <a:rPr lang="zh-CN" altLang="en-US" dirty="0"/>
              <a:t>，他在</a:t>
            </a:r>
            <a:r>
              <a:rPr lang="en-US" altLang="zh-CN" dirty="0"/>
              <a:t>22</a:t>
            </a:r>
            <a:r>
              <a:rPr lang="zh-CN" altLang="en-US" dirty="0"/>
              <a:t>岁的时候，发布了参考</a:t>
            </a:r>
            <a:r>
              <a:rPr lang="en-US" altLang="zh-CN" dirty="0"/>
              <a:t>UNIX</a:t>
            </a:r>
            <a:r>
              <a:rPr lang="zh-CN" altLang="en-US" dirty="0"/>
              <a:t>写的一个操作系统内核，叫 </a:t>
            </a:r>
            <a:r>
              <a:rPr lang="en-US" altLang="zh-CN" dirty="0"/>
              <a:t>Linux</a:t>
            </a:r>
            <a:r>
              <a:rPr lang="zh-CN" altLang="en-US" dirty="0"/>
              <a:t>。然后</a:t>
            </a:r>
            <a:r>
              <a:rPr lang="en-US" altLang="zh-CN" dirty="0"/>
              <a:t>GNU</a:t>
            </a:r>
            <a:r>
              <a:rPr lang="zh-CN" altLang="en-US" dirty="0"/>
              <a:t>的那些系统软件配合</a:t>
            </a:r>
            <a:r>
              <a:rPr lang="en-US" altLang="zh-CN" dirty="0"/>
              <a:t>Linux </a:t>
            </a:r>
            <a:r>
              <a:rPr lang="zh-CN" altLang="en-US" dirty="0"/>
              <a:t>操作系统内核，正好组成了一个功能完整的操作系统。这就是 </a:t>
            </a:r>
            <a:r>
              <a:rPr lang="en-US" altLang="zh-CN" dirty="0"/>
              <a:t>GNU/Linux </a:t>
            </a:r>
            <a:r>
              <a:rPr lang="zh-CN" altLang="en-US" dirty="0"/>
              <a:t>操作系统的由来。然后有人根据这个操作系统，进行定制化改造，像什么增加一些图形界面，增加包管理器，这就是</a:t>
            </a:r>
            <a:r>
              <a:rPr lang="en-US" altLang="zh-CN" dirty="0"/>
              <a:t>Linux</a:t>
            </a:r>
            <a:r>
              <a:rPr lang="zh-CN" altLang="en-US" dirty="0"/>
              <a:t>发行版，包括什么</a:t>
            </a:r>
            <a:r>
              <a:rPr lang="en-US" altLang="zh-CN" dirty="0"/>
              <a:t>Debian</a:t>
            </a:r>
            <a:r>
              <a:rPr lang="zh-CN" altLang="en-US" dirty="0"/>
              <a:t>，</a:t>
            </a:r>
            <a:r>
              <a:rPr lang="en-US" altLang="zh-CN" dirty="0"/>
              <a:t>Ubuntu</a:t>
            </a:r>
            <a:r>
              <a:rPr lang="zh-CN" altLang="en-US" dirty="0"/>
              <a:t>，</a:t>
            </a:r>
            <a:r>
              <a:rPr lang="en-US" altLang="zh-CN" dirty="0"/>
              <a:t>CentOS</a:t>
            </a:r>
            <a:r>
              <a:rPr lang="zh-CN" altLang="en-US" dirty="0"/>
              <a:t>，</a:t>
            </a:r>
            <a:r>
              <a:rPr lang="en-US" altLang="zh-CN" dirty="0"/>
              <a:t>Red Hat</a:t>
            </a:r>
            <a:r>
              <a:rPr lang="zh-CN" altLang="en-US" dirty="0"/>
              <a:t>之类的。我们这次用的就是</a:t>
            </a:r>
            <a:r>
              <a:rPr lang="en-US" altLang="zh-CN" dirty="0"/>
              <a:t>Ubuntu</a:t>
            </a:r>
            <a:r>
              <a:rPr lang="zh-CN" altLang="en-US" dirty="0"/>
              <a:t>。</a:t>
            </a:r>
            <a:endParaRPr lang="en-US" altLang="zh-CN" dirty="0"/>
          </a:p>
          <a:p>
            <a:endParaRPr lang="en-US" altLang="zh-CN" dirty="0"/>
          </a:p>
          <a:p>
            <a:r>
              <a:rPr lang="zh-CN" altLang="en-US" dirty="0"/>
              <a:t>好，上面解释清楚了为什么操作系统有时候叫</a:t>
            </a:r>
            <a:r>
              <a:rPr lang="en-US" altLang="zh-CN" dirty="0"/>
              <a:t>Linux</a:t>
            </a:r>
            <a:r>
              <a:rPr lang="zh-CN" altLang="en-US" dirty="0"/>
              <a:t>，有时候叫</a:t>
            </a:r>
            <a:r>
              <a:rPr lang="en-US" altLang="zh-CN" dirty="0"/>
              <a:t>GNU/Linux</a:t>
            </a:r>
            <a:r>
              <a:rPr lang="zh-CN" altLang="en-US" dirty="0"/>
              <a:t>，有时候叫</a:t>
            </a:r>
            <a:r>
              <a:rPr lang="en-US" altLang="zh-CN" dirty="0"/>
              <a:t>Ubuntu</a:t>
            </a:r>
            <a:r>
              <a:rPr lang="zh-CN" altLang="en-US" dirty="0"/>
              <a:t>。</a:t>
            </a:r>
            <a:endParaRPr lang="en-US" altLang="zh-CN" dirty="0"/>
          </a:p>
          <a:p>
            <a:endParaRPr lang="en-US" altLang="zh-CN" dirty="0"/>
          </a:p>
          <a:p>
            <a:endParaRPr lang="en-US" altLang="zh-CN" dirty="0"/>
          </a:p>
          <a:p>
            <a:r>
              <a:rPr lang="zh-CN" altLang="en-US" dirty="0"/>
              <a:t>然后我们再回到</a:t>
            </a:r>
            <a:r>
              <a:rPr lang="en-US" altLang="zh-CN" dirty="0"/>
              <a:t>80</a:t>
            </a:r>
            <a:r>
              <a:rPr lang="zh-CN" altLang="en-US" dirty="0"/>
              <a:t>年代，伴随着</a:t>
            </a:r>
            <a:r>
              <a:rPr lang="en-US" altLang="zh-CN" dirty="0"/>
              <a:t>GNU</a:t>
            </a:r>
            <a:r>
              <a:rPr lang="zh-CN" altLang="en-US" dirty="0"/>
              <a:t>计划，斯托曼他发起了</a:t>
            </a:r>
            <a:r>
              <a:rPr lang="en-US" altLang="zh-CN" dirty="0"/>
              <a:t>Free Software </a:t>
            </a:r>
            <a:r>
              <a:rPr lang="zh-CN" altLang="en-US" dirty="0"/>
              <a:t>运动，自由软件运动。然后到了</a:t>
            </a:r>
            <a:r>
              <a:rPr lang="en-US" altLang="zh-CN" dirty="0"/>
              <a:t>90</a:t>
            </a:r>
            <a:r>
              <a:rPr lang="zh-CN" altLang="en-US" dirty="0"/>
              <a:t>年代后，演变成了 </a:t>
            </a:r>
            <a:r>
              <a:rPr lang="en-US" altLang="zh-CN" dirty="0"/>
              <a:t>Open Source </a:t>
            </a:r>
            <a:r>
              <a:rPr lang="zh-CN" altLang="en-US" dirty="0"/>
              <a:t>运动。因为商业机构，像什么微软，甲骨文之类的，他们觉得</a:t>
            </a:r>
            <a:r>
              <a:rPr lang="en-US" altLang="zh-CN" dirty="0"/>
              <a:t>free </a:t>
            </a:r>
            <a:r>
              <a:rPr lang="zh-CN" altLang="en-US" dirty="0"/>
              <a:t>这个不好，我们软件要收费，你要免费，对着干不好。其实这个</a:t>
            </a:r>
            <a:r>
              <a:rPr lang="en-US" altLang="zh-CN" dirty="0"/>
              <a:t>free</a:t>
            </a:r>
            <a:r>
              <a:rPr lang="zh-CN" altLang="en-US" dirty="0"/>
              <a:t>，是指自由的意思，不是免费的意思。到了</a:t>
            </a:r>
            <a:r>
              <a:rPr lang="en-US" altLang="zh-CN" dirty="0"/>
              <a:t>90</a:t>
            </a:r>
            <a:r>
              <a:rPr lang="zh-CN" altLang="en-US" dirty="0"/>
              <a:t>年代为了避免这个混淆，</a:t>
            </a:r>
            <a:r>
              <a:rPr lang="en-US" altLang="zh-CN" dirty="0"/>
              <a:t>Free Software </a:t>
            </a:r>
            <a:r>
              <a:rPr lang="zh-CN" altLang="en-US" dirty="0"/>
              <a:t>演变成了</a:t>
            </a:r>
            <a:r>
              <a:rPr lang="en-US" altLang="zh-CN" dirty="0"/>
              <a:t>open source</a:t>
            </a:r>
            <a:r>
              <a:rPr lang="zh-CN" altLang="en-US" dirty="0"/>
              <a:t>运动。</a:t>
            </a:r>
            <a:endParaRPr lang="en-US" altLang="zh-CN" dirty="0"/>
          </a:p>
          <a:p>
            <a:r>
              <a:rPr lang="zh-CN" altLang="en-US" dirty="0"/>
              <a:t>这里为什么要提这个，因为区块链行业，很多都是</a:t>
            </a:r>
            <a:r>
              <a:rPr lang="en-US" altLang="zh-CN" dirty="0"/>
              <a:t>open source</a:t>
            </a:r>
            <a:r>
              <a:rPr lang="zh-CN" altLang="en-US" dirty="0"/>
              <a:t>，都是开源的。像 </a:t>
            </a:r>
            <a:r>
              <a:rPr lang="en-US" altLang="zh-CN" dirty="0"/>
              <a:t>BTC</a:t>
            </a:r>
            <a:r>
              <a:rPr lang="zh-CN" altLang="en-US" dirty="0"/>
              <a:t>，以太坊，</a:t>
            </a:r>
            <a:r>
              <a:rPr lang="en-US" altLang="zh-CN" dirty="0"/>
              <a:t>Fabric</a:t>
            </a:r>
            <a:r>
              <a:rPr lang="zh-CN" altLang="en-US" dirty="0"/>
              <a:t>，基本没有不开源的区块链了。然后超级账本也是</a:t>
            </a:r>
            <a:r>
              <a:rPr lang="en-US" altLang="zh-CN" dirty="0"/>
              <a:t>Linux</a:t>
            </a:r>
            <a:r>
              <a:rPr lang="zh-CN" altLang="en-US" dirty="0"/>
              <a:t>基金会下面的一个项目。</a:t>
            </a:r>
            <a:endParaRPr lang="en-US" altLang="zh-CN" dirty="0"/>
          </a:p>
          <a:p>
            <a:endParaRPr lang="en-US" altLang="zh-CN" dirty="0"/>
          </a:p>
          <a:p>
            <a:endParaRPr lang="en-US" altLang="zh-CN" dirty="0"/>
          </a:p>
          <a:p>
            <a:r>
              <a:rPr lang="zh-CN" altLang="en-US" dirty="0"/>
              <a:t>比特币的发明不是偶然的，</a:t>
            </a:r>
            <a:r>
              <a:rPr lang="en-US" altLang="zh-CN" dirty="0"/>
              <a:t>90</a:t>
            </a:r>
            <a:r>
              <a:rPr lang="zh-CN" altLang="en-US" dirty="0"/>
              <a:t>年代的时候，密码朋克，技术极客那群人，他们有了自由的软件，有了自由的分发方式，有了自由的版权协议等，那么他们自然而然就想拥有自由的货币。如果去查看比特币的白皮书，去找一下它引用那几篇文章，就可以发现对于自由货币有了很多尝试和积累。可以说是开源运动孕育了比特币，孕育了整个区块链行业。</a:t>
            </a:r>
            <a:endParaRPr lang="en-US" altLang="zh-CN" dirty="0"/>
          </a:p>
          <a:p>
            <a:endParaRPr lang="en-US" altLang="zh-CN" dirty="0"/>
          </a:p>
          <a:p>
            <a:r>
              <a:rPr lang="en-US" altLang="zh-CN" dirty="0">
                <a:hlinkClick r:id="rId3"/>
              </a:rPr>
              <a:t>https://www.debian.cn/archives/2676</a:t>
            </a:r>
            <a:endParaRPr lang="en-US" altLang="zh-CN" dirty="0"/>
          </a:p>
          <a:p>
            <a:r>
              <a:rPr lang="en-US" altLang="zh-CN" dirty="0">
                <a:hlinkClick r:id="rId4"/>
              </a:rPr>
              <a:t>https://wiki.ubuntu.org.cn/Ubuntu%E5%A6%82%E4%BD%95%E5%8F%91%E9%9F%B3</a:t>
            </a:r>
            <a:endParaRPr lang="en-US" altLang="zh-CN" dirty="0"/>
          </a:p>
          <a:p>
            <a:endParaRPr lang="en-US" altLang="zh-CN" dirty="0"/>
          </a:p>
          <a:p>
            <a:r>
              <a:rPr lang="en-US" altLang="zh-CN" dirty="0">
                <a:hlinkClick r:id="rId5"/>
              </a:rPr>
              <a:t>https://zh.wikipedia.org/wiki/Linux%E5%8F%91%E8%A1%8C%E7%89%88%E5%88%97%E8%A1%A8</a:t>
            </a:r>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7</a:t>
            </a:fld>
            <a:endParaRPr kumimoji="1" lang="zh-CN" altLang="en-US"/>
          </a:p>
        </p:txBody>
      </p:sp>
    </p:spTree>
    <p:extLst>
      <p:ext uri="{BB962C8B-B14F-4D97-AF65-F5344CB8AC3E}">
        <p14:creationId xmlns:p14="http://schemas.microsoft.com/office/powerpoint/2010/main" val="2870428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https://zh.wikipedia.org/wiki/Unix%E5%93%B2%E5%AD%A6</a:t>
            </a:r>
            <a:endParaRPr lang="en-US" altLang="zh-CN" dirty="0"/>
          </a:p>
          <a:p>
            <a:r>
              <a:rPr lang="zh-CN" altLang="en-US" dirty="0"/>
              <a:t>上面讲了一些历史，现在来讲一下哲学和命令行。</a:t>
            </a:r>
            <a:endParaRPr lang="en-US" altLang="zh-CN" dirty="0"/>
          </a:p>
          <a:p>
            <a:endParaRPr lang="en-US" altLang="zh-CN" dirty="0"/>
          </a:p>
          <a:p>
            <a:r>
              <a:rPr lang="zh-CN" altLang="en-US" dirty="0"/>
              <a:t>这里涉及到 </a:t>
            </a:r>
            <a:r>
              <a:rPr lang="en-US" altLang="zh-CN" dirty="0"/>
              <a:t>Unix </a:t>
            </a:r>
            <a:r>
              <a:rPr lang="zh-CN" altLang="en-US" dirty="0"/>
              <a:t>哲学，因为前面我们说了</a:t>
            </a:r>
            <a:r>
              <a:rPr lang="en-US" altLang="zh-CN" dirty="0"/>
              <a:t>Linux</a:t>
            </a:r>
            <a:r>
              <a:rPr lang="zh-CN" altLang="en-US" dirty="0"/>
              <a:t>一脉传承了</a:t>
            </a:r>
            <a:r>
              <a:rPr lang="en-US" altLang="zh-CN" dirty="0"/>
              <a:t>Unix</a:t>
            </a:r>
            <a:r>
              <a:rPr lang="zh-CN" altLang="en-US" dirty="0"/>
              <a:t>。这里 </a:t>
            </a:r>
            <a:r>
              <a:rPr lang="en-US" altLang="zh-CN" dirty="0"/>
              <a:t>Unix </a:t>
            </a:r>
            <a:r>
              <a:rPr lang="zh-CN" altLang="en-US" dirty="0"/>
              <a:t>哲学提到了沉默是金，又叫没有消息是最好的消息。如果你理解了这个哲学，当你输入密码的时候，你就不会奇怪为什么光标没动，感觉就像没输入过东西一样。然后你成功执行某一条命令的时候，有时候也不会有任何消息和提示。你也就清楚为什么了。因为没有消息就代表一切正常。但是反过来讲，你要特别细心计算机反馈给你的消息。因为你想想，一个特别沉默，不爱说话的人都开始说话了，这就说明是在沉默中爆发了，你是不是应该重视起来。</a:t>
            </a:r>
            <a:endParaRPr lang="en-US" altLang="zh-CN" dirty="0"/>
          </a:p>
          <a:p>
            <a:endParaRPr lang="en-US" altLang="zh-CN" dirty="0"/>
          </a:p>
          <a:p>
            <a:r>
              <a:rPr lang="zh-CN" altLang="en-US" dirty="0"/>
              <a:t>接下来我们再讲一下</a:t>
            </a:r>
            <a:r>
              <a:rPr lang="en-US" altLang="zh-CN" dirty="0"/>
              <a:t>Linux </a:t>
            </a:r>
            <a:r>
              <a:rPr lang="zh-CN" altLang="en-US" dirty="0"/>
              <a:t>命令行吧。在</a:t>
            </a:r>
            <a:r>
              <a:rPr lang="en-US" altLang="zh-CN" dirty="0"/>
              <a:t>Windows</a:t>
            </a:r>
            <a:r>
              <a:rPr lang="zh-CN" altLang="en-US" dirty="0"/>
              <a:t>里面，我们操作计算机就是用鼠标左点一下，右点一下就行了，是吧。但是在 </a:t>
            </a:r>
            <a:r>
              <a:rPr lang="en-US" altLang="zh-CN" dirty="0"/>
              <a:t>Linux</a:t>
            </a:r>
            <a:r>
              <a:rPr lang="zh-CN" altLang="en-US" dirty="0"/>
              <a:t>里面，大部分的情况都是通过输入命令这个方式来操作电脑。</a:t>
            </a:r>
            <a:endParaRPr lang="en-US" altLang="zh-CN" dirty="0"/>
          </a:p>
          <a:p>
            <a:r>
              <a:rPr lang="zh-CN" altLang="en-US" dirty="0"/>
              <a:t>到今天为止，大多数人应该输入了很多命令，但是内心有点不爽。首先是不知道这些命令的具体含义，不知道自己在干嘛。然后是还经常犯一些拼写错误，这种初级的错误，让你怀疑人生。今天，我们就有解决这两个问题。</a:t>
            </a:r>
            <a:endParaRPr lang="en-US" altLang="zh-CN" dirty="0"/>
          </a:p>
          <a:p>
            <a:endParaRPr lang="en-US" altLang="zh-CN" dirty="0"/>
          </a:p>
          <a:p>
            <a:endParaRPr lang="en-US" altLang="zh-CN" dirty="0"/>
          </a:p>
          <a:p>
            <a:r>
              <a:rPr lang="zh-CN" altLang="en-US" dirty="0"/>
              <a:t>命令的是由 程序 </a:t>
            </a:r>
            <a:r>
              <a:rPr lang="en-US" altLang="zh-CN" dirty="0"/>
              <a:t>+ 0</a:t>
            </a:r>
            <a:r>
              <a:rPr lang="zh-CN" altLang="en-US" dirty="0"/>
              <a:t>个或者</a:t>
            </a:r>
            <a:r>
              <a:rPr lang="en-US" altLang="zh-CN" dirty="0"/>
              <a:t>n</a:t>
            </a:r>
            <a:r>
              <a:rPr lang="zh-CN" altLang="en-US" dirty="0"/>
              <a:t>个参数构成。而程序和参数之间，参数参数之间，至少要有一个空格，有很多空格和一个空格效果是一样的。 参数的数量和格式是由程序决定的。</a:t>
            </a:r>
            <a:r>
              <a:rPr lang="en-US" altLang="zh-CN" dirty="0"/>
              <a:t>Linux </a:t>
            </a:r>
            <a:r>
              <a:rPr lang="zh-CN" altLang="en-US" dirty="0"/>
              <a:t>里面命令有很多，可能几百几千个。但是但是常用的也就几十个。所以不用担心。</a:t>
            </a:r>
            <a:endParaRPr lang="en-US" altLang="zh-CN" dirty="0"/>
          </a:p>
          <a:p>
            <a:endParaRPr lang="en-US" altLang="zh-CN" dirty="0"/>
          </a:p>
          <a:p>
            <a:r>
              <a:rPr lang="zh-CN" altLang="en-US" dirty="0"/>
              <a:t>这些程序也是数据，也是保存在文件夹里面的。比如这里是 </a:t>
            </a:r>
            <a:r>
              <a:rPr lang="en-US" altLang="zh-CN" dirty="0"/>
              <a:t>/bin/ </a:t>
            </a:r>
            <a:r>
              <a:rPr lang="zh-CN" altLang="en-US" dirty="0"/>
              <a:t>这个文件夹里面的内容，里面这些绿色的文件就是程序。你们可以看到，其实很多命令，或者说程序我们都用过了，像 </a:t>
            </a:r>
            <a:r>
              <a:rPr lang="en-US" altLang="zh-CN" dirty="0" err="1"/>
              <a:t>ls,cp,mkdir</a:t>
            </a:r>
            <a:r>
              <a:rPr lang="zh-CN" altLang="en-US" dirty="0"/>
              <a:t>等。还记得他们的功能吗？比如这里是 </a:t>
            </a:r>
            <a:r>
              <a:rPr lang="en-US" altLang="zh-CN" dirty="0"/>
              <a:t>ls /bin/ </a:t>
            </a:r>
            <a:r>
              <a:rPr lang="zh-CN" altLang="en-US" dirty="0"/>
              <a:t>就表示 列出 </a:t>
            </a:r>
            <a:r>
              <a:rPr lang="en-US" altLang="zh-CN" dirty="0"/>
              <a:t>/bin/ </a:t>
            </a:r>
            <a:r>
              <a:rPr lang="zh-CN" altLang="en-US" dirty="0"/>
              <a:t>这个目录下面的内容。在这里，</a:t>
            </a:r>
            <a:r>
              <a:rPr lang="en-US" altLang="zh-CN" dirty="0"/>
              <a:t>ls </a:t>
            </a:r>
            <a:r>
              <a:rPr lang="zh-CN" altLang="en-US" dirty="0"/>
              <a:t>是程序， </a:t>
            </a:r>
            <a:r>
              <a:rPr lang="en-US" altLang="zh-CN" dirty="0"/>
              <a:t>/bin/ </a:t>
            </a:r>
            <a:r>
              <a:rPr lang="zh-CN" altLang="en-US" dirty="0"/>
              <a:t>是参数，而且只有一个参数。</a:t>
            </a:r>
            <a:endParaRPr lang="en-US" altLang="zh-CN" dirty="0"/>
          </a:p>
          <a:p>
            <a:endParaRPr lang="en-US" altLang="zh-CN" dirty="0"/>
          </a:p>
          <a:p>
            <a:r>
              <a:rPr lang="zh-CN" altLang="en-US" dirty="0"/>
              <a:t>那么命令这么多该怎么记呢，有几个小技巧</a:t>
            </a:r>
            <a:endParaRPr lang="en-US" altLang="zh-CN" dirty="0"/>
          </a:p>
          <a:p>
            <a:endParaRPr lang="en-US" altLang="zh-CN" dirty="0"/>
          </a:p>
          <a:p>
            <a:r>
              <a:rPr lang="zh-CN" altLang="en-US" dirty="0"/>
              <a:t>小技巧一： </a:t>
            </a:r>
            <a:r>
              <a:rPr lang="en-US" altLang="zh-CN" dirty="0"/>
              <a:t>man </a:t>
            </a:r>
            <a:r>
              <a:rPr lang="zh-CN" altLang="en-US" dirty="0"/>
              <a:t>和 </a:t>
            </a:r>
            <a:r>
              <a:rPr lang="en-US" altLang="zh-CN" dirty="0"/>
              <a:t>--help</a:t>
            </a:r>
          </a:p>
          <a:p>
            <a:endParaRPr lang="en-US" altLang="zh-CN" dirty="0"/>
          </a:p>
          <a:p>
            <a:r>
              <a:rPr lang="zh-CN" altLang="en-US" dirty="0"/>
              <a:t>比如我不知道 </a:t>
            </a:r>
            <a:r>
              <a:rPr lang="en-US" altLang="zh-CN" dirty="0"/>
              <a:t>ls </a:t>
            </a:r>
            <a:r>
              <a:rPr lang="zh-CN" altLang="en-US" dirty="0"/>
              <a:t>这个命令怎么用，我就可以运行 </a:t>
            </a:r>
            <a:r>
              <a:rPr lang="en-US" altLang="zh-CN" dirty="0"/>
              <a:t>man ls</a:t>
            </a:r>
            <a:r>
              <a:rPr lang="zh-CN" altLang="en-US" dirty="0"/>
              <a:t>，然后就有了详细描述。包括命令的名字，命令概要格式，这下就不用担心用到的命令不知道什么意思了吧？</a:t>
            </a:r>
            <a:endParaRPr lang="en-US" altLang="zh-CN" dirty="0"/>
          </a:p>
          <a:p>
            <a:endParaRPr lang="en-US" altLang="zh-CN" dirty="0"/>
          </a:p>
          <a:p>
            <a:r>
              <a:rPr lang="zh-CN" altLang="en-US" dirty="0"/>
              <a:t>而且，你看这里，</a:t>
            </a:r>
            <a:r>
              <a:rPr lang="en-US" altLang="zh-CN" dirty="0"/>
              <a:t>ls </a:t>
            </a:r>
            <a:r>
              <a:rPr lang="zh-CN" altLang="en-US" dirty="0"/>
              <a:t>是 </a:t>
            </a:r>
            <a:r>
              <a:rPr lang="en-US" altLang="zh-CN" dirty="0"/>
              <a:t>list </a:t>
            </a:r>
            <a:r>
              <a:rPr lang="zh-CN" altLang="en-US" dirty="0"/>
              <a:t>这单词的简写，从</a:t>
            </a:r>
            <a:r>
              <a:rPr lang="en-US" altLang="zh-CN" dirty="0"/>
              <a:t>list</a:t>
            </a:r>
            <a:r>
              <a:rPr lang="zh-CN" altLang="en-US" dirty="0"/>
              <a:t>第一个，和第三个字母就组成了</a:t>
            </a:r>
            <a:r>
              <a:rPr lang="en-US" altLang="zh-CN" dirty="0"/>
              <a:t>ls</a:t>
            </a:r>
            <a:r>
              <a:rPr lang="zh-CN" altLang="en-US" dirty="0"/>
              <a:t>。</a:t>
            </a:r>
            <a:endParaRPr lang="en-US" altLang="zh-CN" dirty="0"/>
          </a:p>
          <a:p>
            <a:r>
              <a:rPr lang="zh-CN" altLang="en-US" dirty="0"/>
              <a:t>这样就能够理解的记住命令。</a:t>
            </a:r>
            <a:endParaRPr lang="en-US" altLang="zh-CN" dirty="0"/>
          </a:p>
          <a:p>
            <a:endParaRPr lang="en-US" altLang="zh-CN" dirty="0"/>
          </a:p>
          <a:p>
            <a:r>
              <a:rPr lang="zh-CN" altLang="en-US" dirty="0"/>
              <a:t>还一个就是 </a:t>
            </a:r>
            <a:r>
              <a:rPr lang="en-US" altLang="zh-CN" dirty="0" err="1"/>
              <a:t>mkdir</a:t>
            </a:r>
            <a:r>
              <a:rPr lang="zh-CN" altLang="en-US" dirty="0"/>
              <a:t>，它就是 </a:t>
            </a:r>
            <a:r>
              <a:rPr lang="en-US" altLang="zh-CN" dirty="0"/>
              <a:t>make directory </a:t>
            </a:r>
            <a:r>
              <a:rPr lang="zh-CN" altLang="en-US" dirty="0"/>
              <a:t>的简写。</a:t>
            </a:r>
            <a:endParaRPr lang="en-US" altLang="zh-CN" dirty="0"/>
          </a:p>
          <a:p>
            <a:endParaRPr lang="en-US" altLang="zh-CN" dirty="0"/>
          </a:p>
          <a:p>
            <a:r>
              <a:rPr lang="zh-CN" altLang="en-US" dirty="0"/>
              <a:t>然后就是 </a:t>
            </a:r>
            <a:r>
              <a:rPr lang="en-US" altLang="zh-CN" dirty="0"/>
              <a:t>help</a:t>
            </a:r>
            <a:r>
              <a:rPr lang="zh-CN" altLang="en-US" dirty="0"/>
              <a:t>，这里输入了 </a:t>
            </a:r>
            <a:r>
              <a:rPr lang="en-US" altLang="zh-CN" dirty="0"/>
              <a:t>ls –help,</a:t>
            </a:r>
            <a:r>
              <a:rPr lang="zh-CN" altLang="en-US" dirty="0"/>
              <a:t>和</a:t>
            </a:r>
            <a:r>
              <a:rPr lang="en-US" altLang="zh-CN" dirty="0"/>
              <a:t>man</a:t>
            </a:r>
            <a:r>
              <a:rPr lang="zh-CN" altLang="en-US" dirty="0"/>
              <a:t>作用差不多。</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8</a:t>
            </a:fld>
            <a:endParaRPr kumimoji="1" lang="zh-CN" altLang="en-US"/>
          </a:p>
        </p:txBody>
      </p:sp>
    </p:spTree>
    <p:extLst>
      <p:ext uri="{BB962C8B-B14F-4D97-AF65-F5344CB8AC3E}">
        <p14:creationId xmlns:p14="http://schemas.microsoft.com/office/powerpoint/2010/main" val="2510456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比如我想输入 </a:t>
            </a:r>
            <a:r>
              <a:rPr lang="en-US" altLang="zh-CN" dirty="0"/>
              <a:t>find </a:t>
            </a:r>
            <a:r>
              <a:rPr lang="zh-CN" altLang="en-US" dirty="0"/>
              <a:t>这个命令，但是我只知道它是 </a:t>
            </a:r>
            <a:r>
              <a:rPr lang="en-US" altLang="zh-CN" dirty="0"/>
              <a:t>f </a:t>
            </a:r>
            <a:r>
              <a:rPr lang="zh-CN" altLang="en-US" dirty="0"/>
              <a:t>开头，我忘记了后面是怎么拼写的。这个时候我就可以连续按下两次 </a:t>
            </a:r>
            <a:r>
              <a:rPr lang="en-US" altLang="zh-CN" dirty="0"/>
              <a:t>Tab </a:t>
            </a:r>
            <a:r>
              <a:rPr lang="zh-CN" altLang="en-US" dirty="0"/>
              <a:t>来得到所有 </a:t>
            </a:r>
            <a:r>
              <a:rPr lang="en-US" altLang="zh-CN" dirty="0"/>
              <a:t>f </a:t>
            </a:r>
            <a:r>
              <a:rPr lang="zh-CN" altLang="en-US" dirty="0"/>
              <a:t>开头的程序的列表。是不是很实用，再也不用担心拼写错误了。</a:t>
            </a:r>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9</a:t>
            </a:fld>
            <a:endParaRPr kumimoji="1" lang="zh-CN" altLang="en-US"/>
          </a:p>
        </p:txBody>
      </p:sp>
    </p:spTree>
    <p:extLst>
      <p:ext uri="{BB962C8B-B14F-4D97-AF65-F5344CB8AC3E}">
        <p14:creationId xmlns:p14="http://schemas.microsoft.com/office/powerpoint/2010/main" val="57529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好，小技巧就讲到这里，下面来讲一下路径以及环境变量。</a:t>
            </a:r>
            <a:endParaRPr lang="en-US" altLang="zh-CN" dirty="0"/>
          </a:p>
          <a:p>
            <a:endParaRPr lang="en-US" altLang="zh-CN" dirty="0"/>
          </a:p>
          <a:p>
            <a:r>
              <a:rPr lang="en-US" altLang="zh-CN" dirty="0"/>
              <a:t>Linux</a:t>
            </a:r>
            <a:r>
              <a:rPr lang="zh-CN" altLang="en-US" dirty="0"/>
              <a:t>下面所有的路径都是开始于一个 </a:t>
            </a:r>
            <a:r>
              <a:rPr lang="en-US" altLang="zh-CN" dirty="0"/>
              <a:t>/</a:t>
            </a:r>
            <a:r>
              <a:rPr lang="zh-CN" altLang="en-US" dirty="0"/>
              <a:t>，这个斜杠叫做根目录。</a:t>
            </a:r>
            <a:endParaRPr lang="en-US" altLang="zh-CN" dirty="0"/>
          </a:p>
          <a:p>
            <a:r>
              <a:rPr lang="zh-CN" altLang="en-US" dirty="0"/>
              <a:t>然后其他的所有目录都有一个唯一的从根目录到它本身目录的路径，叫做绝对路径。</a:t>
            </a:r>
            <a:endParaRPr lang="en-US" altLang="zh-CN" dirty="0"/>
          </a:p>
          <a:p>
            <a:endParaRPr lang="en-US" altLang="zh-CN" dirty="0"/>
          </a:p>
          <a:p>
            <a:r>
              <a:rPr lang="zh-CN" altLang="en-US" dirty="0"/>
              <a:t>然后还有个叫相对路径。就是相对当前所在目录的路径。</a:t>
            </a:r>
            <a:endParaRPr lang="en-US" altLang="zh-CN" dirty="0"/>
          </a:p>
          <a:p>
            <a:endParaRPr lang="en-US" altLang="zh-CN" dirty="0"/>
          </a:p>
          <a:p>
            <a:r>
              <a:rPr lang="zh-CN" altLang="en-US" dirty="0"/>
              <a:t>然后就是环境变量，就是一些特殊路径的集合。但是这些路径有什么特殊的呢。就是操作系统能够在这些路径下面找到可执行文件，就是程序。</a:t>
            </a:r>
            <a:endParaRPr lang="en-US" altLang="zh-CN" dirty="0"/>
          </a:p>
          <a:p>
            <a:endParaRPr lang="en-US" altLang="zh-CN" dirty="0"/>
          </a:p>
          <a:p>
            <a:r>
              <a:rPr lang="zh-CN" altLang="en-US" dirty="0"/>
              <a:t>通俗的来讲就是我们执行某个命令的时候，比如说我们执行 </a:t>
            </a:r>
            <a:r>
              <a:rPr lang="en-US" altLang="zh-CN" dirty="0"/>
              <a:t>go </a:t>
            </a:r>
            <a:r>
              <a:rPr lang="zh-CN" altLang="en-US" dirty="0"/>
              <a:t>这个程序的时候，操作系统就会从环境变量里面的路径去找，然后找到了这个 </a:t>
            </a:r>
            <a:r>
              <a:rPr lang="en-US" altLang="zh-CN" dirty="0"/>
              <a:t>go</a:t>
            </a:r>
            <a:r>
              <a:rPr lang="zh-CN" altLang="en-US" dirty="0"/>
              <a:t>，就加载它执行。因此，安装一个程序，需要下载好，并还需要设置好环境变量，我们这次是在 </a:t>
            </a:r>
            <a:r>
              <a:rPr lang="en-US" altLang="zh-CN" dirty="0"/>
              <a:t>.</a:t>
            </a:r>
            <a:r>
              <a:rPr lang="en-US" altLang="zh-CN" dirty="0" err="1"/>
              <a:t>bashrc</a:t>
            </a:r>
            <a:r>
              <a:rPr lang="en-US" altLang="zh-CN" dirty="0"/>
              <a:t> </a:t>
            </a:r>
            <a:r>
              <a:rPr lang="zh-CN" altLang="en-US" dirty="0"/>
              <a:t>这位文件里面设置的。</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10</a:t>
            </a:fld>
            <a:endParaRPr kumimoji="1" lang="zh-CN" altLang="en-US"/>
          </a:p>
        </p:txBody>
      </p:sp>
    </p:spTree>
    <p:extLst>
      <p:ext uri="{BB962C8B-B14F-4D97-AF65-F5344CB8AC3E}">
        <p14:creationId xmlns:p14="http://schemas.microsoft.com/office/powerpoint/2010/main" val="6378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11</a:t>
            </a:fld>
            <a:endParaRPr kumimoji="1" lang="zh-CN" altLang="en-US"/>
          </a:p>
        </p:txBody>
      </p:sp>
    </p:spTree>
    <p:extLst>
      <p:ext uri="{BB962C8B-B14F-4D97-AF65-F5344CB8AC3E}">
        <p14:creationId xmlns:p14="http://schemas.microsoft.com/office/powerpoint/2010/main" val="2513224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16520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242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753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457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21385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414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037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320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543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75376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04419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4099" name="标题占位符 1"/>
          <p:cNvSpPr>
            <a:spLocks noGrp="1" noChangeArrowheads="1"/>
          </p:cNvSpPr>
          <p:nvPr>
            <p:ph type="title"/>
          </p:nvPr>
        </p:nvSpPr>
        <p:spPr bwMode="auto">
          <a:xfrm>
            <a:off x="838200" y="365125"/>
            <a:ext cx="1051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a:t>单击此处编辑母版标题样式</a:t>
            </a:r>
          </a:p>
        </p:txBody>
      </p:sp>
      <p:sp>
        <p:nvSpPr>
          <p:cNvPr id="4100" name="文本占位符 2"/>
          <p:cNvSpPr>
            <a:spLocks noGrp="1" noChangeArrowheads="1"/>
          </p:cNvSpPr>
          <p:nvPr>
            <p:ph type="body" idx="1"/>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CN"/>
              <a:t>单击此处编辑母版文本样式</a:t>
            </a:r>
          </a:p>
          <a:p>
            <a:pPr lvl="1"/>
            <a:r>
              <a:rPr lang="zh-TW" altLang="zh-CN"/>
              <a:t>第二级</a:t>
            </a:r>
          </a:p>
          <a:p>
            <a:pPr lvl="2"/>
            <a:r>
              <a:rPr lang="zh-TW" altLang="zh-CN"/>
              <a:t>第三级</a:t>
            </a:r>
          </a:p>
          <a:p>
            <a:pPr lvl="3"/>
            <a:r>
              <a:rPr lang="zh-TW" altLang="zh-CN"/>
              <a:t>第四级</a:t>
            </a:r>
          </a:p>
          <a:p>
            <a:pPr lvl="4"/>
            <a:r>
              <a:rPr lang="zh-TW" altLang="zh-CN"/>
              <a:t>第五级</a:t>
            </a:r>
          </a:p>
        </p:txBody>
      </p:sp>
    </p:spTree>
    <p:extLst>
      <p:ext uri="{BB962C8B-B14F-4D97-AF65-F5344CB8AC3E}">
        <p14:creationId xmlns:p14="http://schemas.microsoft.com/office/powerpoint/2010/main" val="30317260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9pPr>
    </p:titleStyle>
    <p:bodyStyle>
      <a:lvl1pPr marL="228600" indent="-228600" algn="l" rtl="0" eaLnBrk="0" fontAlgn="base" hangingPunct="0">
        <a:lnSpc>
          <a:spcPct val="125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125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lnSpc>
          <a:spcPct val="125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hyperlink" Target="https://zhuanlan.zhihu.com/p/50448669" TargetMode="External"/><Relationship Id="rId3" Type="http://schemas.openxmlformats.org/officeDocument/2006/relationships/image" Target="../media/image2.png"/><Relationship Id="rId7" Type="http://schemas.openxmlformats.org/officeDocument/2006/relationships/hyperlink" Target="https://zhuanlan.zhihu.com/p/3732694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jianshu.com/p/f7ea0321bac8" TargetMode="External"/><Relationship Id="rId5" Type="http://schemas.openxmlformats.org/officeDocument/2006/relationships/hyperlink" Target="https://blog.csdn.net/u011479200/article/details/72758643" TargetMode="External"/><Relationship Id="rId4" Type="http://schemas.openxmlformats.org/officeDocument/2006/relationships/hyperlink" Target="https://blog.csdn.net/tMb8Z9Vdm66wH68VX1/article/details/7925086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3057247" cy="523220"/>
          </a:xfrm>
          <a:prstGeom prst="rect">
            <a:avLst/>
          </a:prstGeom>
          <a:noFill/>
        </p:spPr>
        <p:txBody>
          <a:bodyPr wrap="none" rtlCol="0">
            <a:spAutoFit/>
          </a:bodyPr>
          <a:lstStyle/>
          <a:p>
            <a:r>
              <a:rPr kumimoji="1" lang="zh-CN" altLang="en-US" sz="2800" b="1" dirty="0"/>
              <a:t>第一次课作业讲解</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2"/>
          <a:stretch>
            <a:fillRect/>
          </a:stretch>
        </p:blipFill>
        <p:spPr>
          <a:xfrm>
            <a:off x="113328" y="6081713"/>
            <a:ext cx="1554767" cy="776287"/>
          </a:xfrm>
          <a:prstGeom prst="rect">
            <a:avLst/>
          </a:prstGeom>
        </p:spPr>
      </p:pic>
      <p:pic>
        <p:nvPicPr>
          <p:cNvPr id="8" name="图片 7">
            <a:extLst>
              <a:ext uri="{FF2B5EF4-FFF2-40B4-BE49-F238E27FC236}">
                <a16:creationId xmlns:a16="http://schemas.microsoft.com/office/drawing/2014/main" id="{9CE5D6E0-2165-4242-BC40-900977D752F0}"/>
              </a:ext>
            </a:extLst>
          </p:cNvPr>
          <p:cNvPicPr>
            <a:picLocks noChangeAspect="1"/>
          </p:cNvPicPr>
          <p:nvPr/>
        </p:nvPicPr>
        <p:blipFill>
          <a:blip r:embed="rId3"/>
          <a:stretch>
            <a:fillRect/>
          </a:stretch>
        </p:blipFill>
        <p:spPr>
          <a:xfrm>
            <a:off x="2884017" y="1817740"/>
            <a:ext cx="6551998" cy="3422999"/>
          </a:xfrm>
          <a:prstGeom prst="rect">
            <a:avLst/>
          </a:prstGeom>
        </p:spPr>
      </p:pic>
    </p:spTree>
    <p:extLst>
      <p:ext uri="{BB962C8B-B14F-4D97-AF65-F5344CB8AC3E}">
        <p14:creationId xmlns:p14="http://schemas.microsoft.com/office/powerpoint/2010/main" val="1622447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10</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1923925" cy="523220"/>
          </a:xfrm>
          <a:prstGeom prst="rect">
            <a:avLst/>
          </a:prstGeom>
          <a:noFill/>
        </p:spPr>
        <p:txBody>
          <a:bodyPr wrap="none" rtlCol="0">
            <a:spAutoFit/>
          </a:bodyPr>
          <a:lstStyle/>
          <a:p>
            <a:r>
              <a:rPr kumimoji="1" lang="en-US" altLang="zh-CN" sz="2800" b="1" dirty="0"/>
              <a:t>Linux </a:t>
            </a:r>
            <a:r>
              <a:rPr kumimoji="1" lang="zh-CN" altLang="en-US" sz="2800" b="1" dirty="0"/>
              <a:t>简介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16" name="Picture 2" descr="这里写图片描述">
            <a:extLst>
              <a:ext uri="{FF2B5EF4-FFF2-40B4-BE49-F238E27FC236}">
                <a16:creationId xmlns:a16="http://schemas.microsoft.com/office/drawing/2014/main" id="{43FEC2E6-18FC-4B30-A09C-0060EB28C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357" y="1247775"/>
            <a:ext cx="10229850" cy="4362450"/>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4">
            <a:extLst>
              <a:ext uri="{FF2B5EF4-FFF2-40B4-BE49-F238E27FC236}">
                <a16:creationId xmlns:a16="http://schemas.microsoft.com/office/drawing/2014/main" id="{E68A542C-5CCF-4CBB-9D08-93513C7FF0CF}"/>
              </a:ext>
            </a:extLst>
          </p:cNvPr>
          <p:cNvSpPr>
            <a:spLocks noGrp="1"/>
          </p:cNvSpPr>
          <p:nvPr>
            <p:ph idx="1"/>
          </p:nvPr>
        </p:nvSpPr>
        <p:spPr>
          <a:xfrm>
            <a:off x="788275" y="1257059"/>
            <a:ext cx="10515600" cy="4557713"/>
          </a:xfrm>
        </p:spPr>
        <p:txBody>
          <a:bodyPr/>
          <a:lstStyle/>
          <a:p>
            <a:r>
              <a:rPr lang="zh-CN" altLang="en-US" dirty="0"/>
              <a:t>路径包括绝对路径和相对路径</a:t>
            </a:r>
            <a:endParaRPr lang="en-US" altLang="zh-CN" dirty="0"/>
          </a:p>
          <a:p>
            <a:r>
              <a:rPr lang="zh-CN" altLang="en-US" dirty="0"/>
              <a:t>常见符号：</a:t>
            </a:r>
            <a:endParaRPr lang="en-US" altLang="zh-CN" dirty="0"/>
          </a:p>
          <a:p>
            <a:r>
              <a:rPr lang="en-US" altLang="zh-CN" dirty="0"/>
              <a:t>.(</a:t>
            </a:r>
            <a:r>
              <a:rPr lang="zh-CN" altLang="en-US" dirty="0"/>
              <a:t>一个点</a:t>
            </a:r>
            <a:r>
              <a:rPr lang="en-US" altLang="zh-CN" dirty="0"/>
              <a:t>)</a:t>
            </a:r>
            <a:r>
              <a:rPr lang="zh-CN" altLang="en-US" dirty="0"/>
              <a:t>代表当前目录；</a:t>
            </a:r>
            <a:r>
              <a:rPr lang="en-US" altLang="zh-CN" dirty="0"/>
              <a:t>..(</a:t>
            </a:r>
            <a:r>
              <a:rPr lang="zh-CN" altLang="en-US" dirty="0"/>
              <a:t>两个点</a:t>
            </a:r>
            <a:r>
              <a:rPr lang="en-US" altLang="zh-CN" dirty="0"/>
              <a:t>)</a:t>
            </a:r>
            <a:r>
              <a:rPr lang="zh-CN" altLang="en-US" dirty="0"/>
              <a:t>代表当前目录父目录；</a:t>
            </a:r>
            <a:r>
              <a:rPr lang="en-US" altLang="zh-CN" dirty="0"/>
              <a:t>/ </a:t>
            </a:r>
            <a:r>
              <a:rPr lang="zh-CN" altLang="en-US" dirty="0"/>
              <a:t>代表根目录；</a:t>
            </a:r>
            <a:r>
              <a:rPr lang="en-US" altLang="zh-CN" dirty="0"/>
              <a:t>~</a:t>
            </a:r>
            <a:r>
              <a:rPr lang="zh-CN" altLang="en-US" dirty="0"/>
              <a:t>代表当前用户的</a:t>
            </a:r>
            <a:r>
              <a:rPr lang="en-US" altLang="zh-CN" dirty="0"/>
              <a:t>home </a:t>
            </a:r>
            <a:r>
              <a:rPr lang="zh-CN" altLang="en-US" dirty="0"/>
              <a:t>目录。</a:t>
            </a:r>
            <a:endParaRPr lang="en-US" altLang="zh-CN" dirty="0"/>
          </a:p>
          <a:p>
            <a:endParaRPr lang="en-US" altLang="zh-CN" dirty="0"/>
          </a:p>
          <a:p>
            <a:r>
              <a:rPr lang="zh-CN" altLang="en-US" dirty="0"/>
              <a:t>环境变量</a:t>
            </a:r>
            <a:endParaRPr lang="en-US" altLang="zh-CN" dirty="0"/>
          </a:p>
          <a:p>
            <a:endParaRPr lang="en-US" altLang="zh-CN" dirty="0"/>
          </a:p>
        </p:txBody>
      </p:sp>
      <p:pic>
        <p:nvPicPr>
          <p:cNvPr id="8" name="图片 7">
            <a:extLst>
              <a:ext uri="{FF2B5EF4-FFF2-40B4-BE49-F238E27FC236}">
                <a16:creationId xmlns:a16="http://schemas.microsoft.com/office/drawing/2014/main" id="{2FEF02A5-58EB-4560-87D8-A45376C102DE}"/>
              </a:ext>
            </a:extLst>
          </p:cNvPr>
          <p:cNvPicPr>
            <a:picLocks noChangeAspect="1"/>
          </p:cNvPicPr>
          <p:nvPr/>
        </p:nvPicPr>
        <p:blipFill>
          <a:blip r:embed="rId5"/>
          <a:stretch>
            <a:fillRect/>
          </a:stretch>
        </p:blipFill>
        <p:spPr>
          <a:xfrm>
            <a:off x="1750237" y="1123750"/>
            <a:ext cx="8573243" cy="4610500"/>
          </a:xfrm>
          <a:prstGeom prst="rect">
            <a:avLst/>
          </a:prstGeom>
        </p:spPr>
      </p:pic>
      <p:pic>
        <p:nvPicPr>
          <p:cNvPr id="9" name="图片 8">
            <a:extLst>
              <a:ext uri="{FF2B5EF4-FFF2-40B4-BE49-F238E27FC236}">
                <a16:creationId xmlns:a16="http://schemas.microsoft.com/office/drawing/2014/main" id="{350F80F0-00CE-40F5-9480-FC77A9B384AF}"/>
              </a:ext>
            </a:extLst>
          </p:cNvPr>
          <p:cNvPicPr>
            <a:picLocks noChangeAspect="1"/>
          </p:cNvPicPr>
          <p:nvPr/>
        </p:nvPicPr>
        <p:blipFill>
          <a:blip r:embed="rId6"/>
          <a:stretch>
            <a:fillRect/>
          </a:stretch>
        </p:blipFill>
        <p:spPr>
          <a:xfrm>
            <a:off x="838200" y="1123750"/>
            <a:ext cx="5413277" cy="5275775"/>
          </a:xfrm>
          <a:prstGeom prst="rect">
            <a:avLst/>
          </a:prstGeom>
        </p:spPr>
      </p:pic>
      <p:pic>
        <p:nvPicPr>
          <p:cNvPr id="10" name="图片 9">
            <a:extLst>
              <a:ext uri="{FF2B5EF4-FFF2-40B4-BE49-F238E27FC236}">
                <a16:creationId xmlns:a16="http://schemas.microsoft.com/office/drawing/2014/main" id="{1E9C4C8B-7C40-43B7-9602-B67896EDCE92}"/>
              </a:ext>
            </a:extLst>
          </p:cNvPr>
          <p:cNvPicPr>
            <a:picLocks noChangeAspect="1"/>
          </p:cNvPicPr>
          <p:nvPr/>
        </p:nvPicPr>
        <p:blipFill rotWithShape="1">
          <a:blip r:embed="rId7"/>
          <a:srcRect l="7310" r="-197"/>
          <a:stretch/>
        </p:blipFill>
        <p:spPr>
          <a:xfrm>
            <a:off x="6395857" y="1966072"/>
            <a:ext cx="4662630" cy="2190750"/>
          </a:xfrm>
          <a:prstGeom prst="rect">
            <a:avLst/>
          </a:prstGeom>
        </p:spPr>
      </p:pic>
    </p:spTree>
    <p:extLst>
      <p:ext uri="{BB962C8B-B14F-4D97-AF65-F5344CB8AC3E}">
        <p14:creationId xmlns:p14="http://schemas.microsoft.com/office/powerpoint/2010/main" val="12257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11</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1923925" cy="523220"/>
          </a:xfrm>
          <a:prstGeom prst="rect">
            <a:avLst/>
          </a:prstGeom>
          <a:noFill/>
        </p:spPr>
        <p:txBody>
          <a:bodyPr wrap="none" rtlCol="0">
            <a:spAutoFit/>
          </a:bodyPr>
          <a:lstStyle/>
          <a:p>
            <a:r>
              <a:rPr kumimoji="1" lang="en-US" altLang="zh-CN" sz="2800" b="1" dirty="0"/>
              <a:t>Linux </a:t>
            </a:r>
            <a:r>
              <a:rPr kumimoji="1" lang="zh-CN" altLang="en-US" sz="2800" b="1" dirty="0"/>
              <a:t>简介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5" name="内容占位符 4">
            <a:extLst>
              <a:ext uri="{FF2B5EF4-FFF2-40B4-BE49-F238E27FC236}">
                <a16:creationId xmlns:a16="http://schemas.microsoft.com/office/drawing/2014/main" id="{6E659652-0F62-4DDA-8903-80D044188B7F}"/>
              </a:ext>
            </a:extLst>
          </p:cNvPr>
          <p:cNvSpPr>
            <a:spLocks noGrp="1"/>
          </p:cNvSpPr>
          <p:nvPr>
            <p:ph idx="1"/>
          </p:nvPr>
        </p:nvSpPr>
        <p:spPr/>
        <p:txBody>
          <a:bodyPr/>
          <a:lstStyle/>
          <a:p>
            <a:r>
              <a:rPr lang="zh-CN" altLang="en-US" dirty="0"/>
              <a:t>多使用</a:t>
            </a:r>
            <a:endParaRPr lang="en-US" altLang="zh-CN" dirty="0"/>
          </a:p>
          <a:p>
            <a:r>
              <a:rPr lang="zh-CN" altLang="en-US" dirty="0"/>
              <a:t>多 </a:t>
            </a:r>
            <a:r>
              <a:rPr lang="en-US" altLang="zh-CN" dirty="0"/>
              <a:t>Google </a:t>
            </a:r>
            <a:r>
              <a:rPr lang="zh-CN" altLang="en-US" dirty="0"/>
              <a:t>查</a:t>
            </a:r>
            <a:endParaRPr lang="en-US" altLang="zh-CN" dirty="0"/>
          </a:p>
          <a:p>
            <a:endParaRPr lang="en-US" altLang="zh-CN" dirty="0"/>
          </a:p>
          <a:p>
            <a:r>
              <a:rPr lang="en-US" altLang="zh-CN" dirty="0">
                <a:hlinkClick r:id="rId4"/>
              </a:rPr>
              <a:t>https://blog.csdn.net/tMb8Z9Vdm66wH68VX1/article/details/79250865</a:t>
            </a:r>
            <a:r>
              <a:rPr lang="en-US" altLang="zh-CN" dirty="0"/>
              <a:t> </a:t>
            </a:r>
          </a:p>
          <a:p>
            <a:r>
              <a:rPr lang="en-US" altLang="zh-CN" dirty="0">
                <a:hlinkClick r:id="rId5"/>
              </a:rPr>
              <a:t>https://blog.csdn.net/u011479200/article/details/72758643</a:t>
            </a:r>
            <a:r>
              <a:rPr lang="en-US" altLang="zh-CN" dirty="0"/>
              <a:t> </a:t>
            </a:r>
          </a:p>
          <a:p>
            <a:r>
              <a:rPr lang="en-US" altLang="zh-CN" dirty="0">
                <a:hlinkClick r:id="rId6"/>
              </a:rPr>
              <a:t>https://www.jianshu.com/p/f7ea0321bac8</a:t>
            </a:r>
            <a:r>
              <a:rPr lang="en-US" altLang="zh-CN" dirty="0"/>
              <a:t> </a:t>
            </a:r>
          </a:p>
          <a:p>
            <a:r>
              <a:rPr lang="en-US" altLang="zh-CN" dirty="0">
                <a:hlinkClick r:id="rId7"/>
              </a:rPr>
              <a:t>https://zhuanlan.zhihu.com/p/37326942</a:t>
            </a:r>
            <a:r>
              <a:rPr lang="en-US" altLang="zh-CN" dirty="0"/>
              <a:t> </a:t>
            </a:r>
          </a:p>
          <a:p>
            <a:r>
              <a:rPr lang="en-US" altLang="zh-CN" dirty="0">
                <a:hlinkClick r:id="rId8"/>
              </a:rPr>
              <a:t>https://zhuanlan.zhihu.com/p/50448669</a:t>
            </a:r>
            <a:r>
              <a:rPr lang="en-US" altLang="zh-CN" dirty="0"/>
              <a:t> </a:t>
            </a:r>
          </a:p>
          <a:p>
            <a:endParaRPr lang="en-US" altLang="zh-CN" dirty="0"/>
          </a:p>
          <a:p>
            <a:endParaRPr lang="zh-CN" altLang="en-US" dirty="0"/>
          </a:p>
        </p:txBody>
      </p:sp>
    </p:spTree>
    <p:extLst>
      <p:ext uri="{BB962C8B-B14F-4D97-AF65-F5344CB8AC3E}">
        <p14:creationId xmlns:p14="http://schemas.microsoft.com/office/powerpoint/2010/main" val="617421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12</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2339102" cy="523220"/>
          </a:xfrm>
          <a:prstGeom prst="rect">
            <a:avLst/>
          </a:prstGeom>
          <a:noFill/>
        </p:spPr>
        <p:txBody>
          <a:bodyPr wrap="none" rtlCol="0">
            <a:spAutoFit/>
          </a:bodyPr>
          <a:lstStyle/>
          <a:p>
            <a:r>
              <a:rPr kumimoji="1" lang="zh-CN" altLang="en-US" sz="2800" b="1" dirty="0"/>
              <a:t>超级账本简介</a:t>
            </a:r>
            <a:endParaRPr kumimoji="1" lang="en-US" altLang="zh-CN" sz="28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2050" name="Picture 2">
            <a:extLst>
              <a:ext uri="{FF2B5EF4-FFF2-40B4-BE49-F238E27FC236}">
                <a16:creationId xmlns:a16="http://schemas.microsoft.com/office/drawing/2014/main" id="{8A5C1AD0-ED9C-4C6E-9F41-8E090BCF8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63613"/>
            <a:ext cx="12192000" cy="492918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E4F577C-20F0-436C-81AF-06BDA6DD583C}"/>
              </a:ext>
            </a:extLst>
          </p:cNvPr>
          <p:cNvPicPr>
            <a:picLocks noChangeAspect="1"/>
          </p:cNvPicPr>
          <p:nvPr/>
        </p:nvPicPr>
        <p:blipFill>
          <a:blip r:embed="rId5"/>
          <a:stretch>
            <a:fillRect/>
          </a:stretch>
        </p:blipFill>
        <p:spPr>
          <a:xfrm>
            <a:off x="1182120" y="0"/>
            <a:ext cx="9827759" cy="6858000"/>
          </a:xfrm>
          <a:prstGeom prst="rect">
            <a:avLst/>
          </a:prstGeom>
        </p:spPr>
      </p:pic>
    </p:spTree>
    <p:extLst>
      <p:ext uri="{BB962C8B-B14F-4D97-AF65-F5344CB8AC3E}">
        <p14:creationId xmlns:p14="http://schemas.microsoft.com/office/powerpoint/2010/main" val="303188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13</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2014013" cy="523220"/>
          </a:xfrm>
          <a:prstGeom prst="rect">
            <a:avLst/>
          </a:prstGeom>
          <a:noFill/>
        </p:spPr>
        <p:txBody>
          <a:bodyPr wrap="none" rtlCol="0">
            <a:spAutoFit/>
          </a:bodyPr>
          <a:lstStyle/>
          <a:p>
            <a:r>
              <a:rPr kumimoji="1" lang="en-US" altLang="zh-CN" sz="2800" b="1" dirty="0"/>
              <a:t>Fabric </a:t>
            </a:r>
            <a:r>
              <a:rPr kumimoji="1" lang="zh-CN" altLang="en-US" sz="2800" b="1" dirty="0"/>
              <a:t>简介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5" name="内容占位符 4">
            <a:extLst>
              <a:ext uri="{FF2B5EF4-FFF2-40B4-BE49-F238E27FC236}">
                <a16:creationId xmlns:a16="http://schemas.microsoft.com/office/drawing/2014/main" id="{7ED1C4B0-E011-4DF6-9DC1-37ADA7E20CA3}"/>
              </a:ext>
            </a:extLst>
          </p:cNvPr>
          <p:cNvSpPr>
            <a:spLocks noGrp="1"/>
          </p:cNvSpPr>
          <p:nvPr>
            <p:ph idx="1"/>
          </p:nvPr>
        </p:nvSpPr>
        <p:spPr>
          <a:xfrm>
            <a:off x="740979" y="1524000"/>
            <a:ext cx="10515600" cy="4557713"/>
          </a:xfrm>
        </p:spPr>
        <p:txBody>
          <a:bodyPr/>
          <a:lstStyle/>
          <a:p>
            <a:r>
              <a:rPr lang="zh-CN" altLang="en-US" dirty="0"/>
              <a:t>最早加入到超级账本中的顶级项目</a:t>
            </a:r>
            <a:endParaRPr lang="en-US" altLang="zh-CN" dirty="0"/>
          </a:p>
          <a:p>
            <a:r>
              <a:rPr lang="zh-CN" altLang="en-US" dirty="0"/>
              <a:t>由 </a:t>
            </a:r>
            <a:r>
              <a:rPr lang="en-US" altLang="zh-CN" dirty="0"/>
              <a:t>IBM</a:t>
            </a:r>
            <a:r>
              <a:rPr lang="zh-CN" altLang="en-US" dirty="0"/>
              <a:t>、</a:t>
            </a:r>
            <a:r>
              <a:rPr lang="en-US" altLang="zh-CN" dirty="0"/>
              <a:t>DAH </a:t>
            </a:r>
            <a:r>
              <a:rPr lang="zh-CN" altLang="en-US" dirty="0"/>
              <a:t>等企业于 </a:t>
            </a:r>
            <a:r>
              <a:rPr lang="en-US" altLang="zh-CN" dirty="0"/>
              <a:t>2015 </a:t>
            </a:r>
            <a:r>
              <a:rPr lang="zh-CN" altLang="en-US" dirty="0"/>
              <a:t>年底提交到社区</a:t>
            </a:r>
            <a:endParaRPr lang="en-US" altLang="zh-CN" dirty="0"/>
          </a:p>
          <a:p>
            <a:r>
              <a:rPr lang="zh-CN" altLang="en-US" dirty="0"/>
              <a:t>定位是面向企业的分布式账本平台</a:t>
            </a:r>
            <a:endParaRPr lang="en-US" altLang="zh-CN" dirty="0"/>
          </a:p>
          <a:p>
            <a:r>
              <a:rPr lang="zh-CN" altLang="en-US" dirty="0"/>
              <a:t>是首个面向联盟链场景的开源项目</a:t>
            </a:r>
            <a:endParaRPr lang="en-US" altLang="zh-CN" dirty="0"/>
          </a:p>
          <a:p>
            <a:r>
              <a:rPr lang="zh-CN" altLang="en-US" dirty="0"/>
              <a:t>基于 </a:t>
            </a:r>
            <a:r>
              <a:rPr lang="en-US" altLang="zh-CN" dirty="0"/>
              <a:t>Go</a:t>
            </a:r>
            <a:r>
              <a:rPr lang="zh-CN" altLang="en-US" dirty="0"/>
              <a:t> 语言实现</a:t>
            </a:r>
            <a:endParaRPr lang="en-US" altLang="zh-CN" dirty="0"/>
          </a:p>
          <a:p>
            <a:r>
              <a:rPr lang="zh-CN" altLang="en-US" dirty="0"/>
              <a:t>利用容器技术来托管称为“链码”的智能合约，其中包含系统的应用程序逻辑。</a:t>
            </a:r>
            <a:endParaRPr lang="en-US" altLang="zh-CN" dirty="0"/>
          </a:p>
          <a:p>
            <a:r>
              <a:rPr lang="zh-CN" altLang="en-US" dirty="0"/>
              <a:t>创新地引入了权限管理支持，设计上支持可插拔、可扩展</a:t>
            </a:r>
            <a:endParaRPr lang="en-US" altLang="zh-CN" dirty="0"/>
          </a:p>
          <a:p>
            <a:endParaRPr lang="zh-CN" altLang="en-US" dirty="0"/>
          </a:p>
        </p:txBody>
      </p:sp>
    </p:spTree>
    <p:extLst>
      <p:ext uri="{BB962C8B-B14F-4D97-AF65-F5344CB8AC3E}">
        <p14:creationId xmlns:p14="http://schemas.microsoft.com/office/powerpoint/2010/main" val="304998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14</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3468257" cy="523220"/>
          </a:xfrm>
          <a:prstGeom prst="rect">
            <a:avLst/>
          </a:prstGeom>
          <a:noFill/>
        </p:spPr>
        <p:txBody>
          <a:bodyPr wrap="none" rtlCol="0">
            <a:spAutoFit/>
          </a:bodyPr>
          <a:lstStyle/>
          <a:p>
            <a:r>
              <a:rPr kumimoji="1" lang="en-US" altLang="zh-CN" sz="2800" b="1" dirty="0"/>
              <a:t>Fabric </a:t>
            </a:r>
            <a:r>
              <a:rPr kumimoji="1" lang="zh-CN" altLang="en-US" sz="2800" b="1" dirty="0"/>
              <a:t>节点角色简介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5122" name="Picture 2" descr="fabric 交易流程">
            <a:extLst>
              <a:ext uri="{FF2B5EF4-FFF2-40B4-BE49-F238E27FC236}">
                <a16:creationId xmlns:a16="http://schemas.microsoft.com/office/drawing/2014/main" id="{F3EAB59B-E4D2-47D0-BDEB-55B5E249D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0392" y="235642"/>
            <a:ext cx="7697437" cy="351160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D15732B8-DA0E-40EE-B143-95C7802962C7}"/>
              </a:ext>
            </a:extLst>
          </p:cNvPr>
          <p:cNvSpPr txBox="1"/>
          <p:nvPr/>
        </p:nvSpPr>
        <p:spPr>
          <a:xfrm>
            <a:off x="1025202" y="3894027"/>
            <a:ext cx="10902627" cy="1754326"/>
          </a:xfrm>
          <a:prstGeom prst="rect">
            <a:avLst/>
          </a:prstGeom>
          <a:noFill/>
        </p:spPr>
        <p:txBody>
          <a:bodyPr wrap="square" rtlCol="0">
            <a:spAutoFit/>
          </a:bodyPr>
          <a:lstStyle/>
          <a:p>
            <a:r>
              <a:rPr lang="zh-CN" altLang="en-US" dirty="0"/>
              <a:t>背书节点（</a:t>
            </a:r>
            <a:r>
              <a:rPr lang="en-US" altLang="zh-CN" dirty="0"/>
              <a:t>Endorser</a:t>
            </a:r>
            <a:r>
              <a:rPr lang="zh-CN" altLang="en-US" dirty="0"/>
              <a:t>）：负责对交易的提案（</a:t>
            </a:r>
            <a:r>
              <a:rPr lang="en-US" altLang="zh-CN" dirty="0"/>
              <a:t>proposal</a:t>
            </a:r>
            <a:r>
              <a:rPr lang="zh-CN" altLang="en-US" dirty="0"/>
              <a:t>）进行检查和背书，计算交易执行结果；</a:t>
            </a:r>
          </a:p>
          <a:p>
            <a:r>
              <a:rPr lang="zh-CN" altLang="en-US" dirty="0"/>
              <a:t>确认节点（</a:t>
            </a:r>
            <a:r>
              <a:rPr lang="en-US" altLang="zh-CN" dirty="0"/>
              <a:t>Committer</a:t>
            </a:r>
            <a:r>
              <a:rPr lang="zh-CN" altLang="en-US" dirty="0"/>
              <a:t>）：负责在接受交易结果前再次检查合法性，接受合法交易对账本的修改，并写入区块链结构；</a:t>
            </a:r>
          </a:p>
          <a:p>
            <a:r>
              <a:rPr lang="zh-CN" altLang="en-US" dirty="0"/>
              <a:t>排序节点（</a:t>
            </a:r>
            <a:r>
              <a:rPr lang="en-US" altLang="zh-CN" dirty="0"/>
              <a:t>Order</a:t>
            </a:r>
            <a:r>
              <a:rPr lang="zh-CN" altLang="en-US" dirty="0"/>
              <a:t>）：对所有发往网络中的交易进行排序，将排序后的交易按照配置中的约定整理为区块，之后提交给确认节点进行处理；</a:t>
            </a:r>
          </a:p>
          <a:p>
            <a:r>
              <a:rPr lang="zh-CN" altLang="en-US" dirty="0"/>
              <a:t>证书节点（</a:t>
            </a:r>
            <a:r>
              <a:rPr lang="en-US" altLang="zh-CN" dirty="0"/>
              <a:t>CA</a:t>
            </a:r>
            <a:r>
              <a:rPr lang="zh-CN" altLang="en-US" dirty="0"/>
              <a:t>）：负责对网络中所有的证书进行管理，提供标准的 </a:t>
            </a:r>
            <a:r>
              <a:rPr lang="en-US" altLang="zh-CN" dirty="0"/>
              <a:t>PKI </a:t>
            </a:r>
            <a:r>
              <a:rPr lang="zh-CN" altLang="en-US" dirty="0"/>
              <a:t>服务。</a:t>
            </a:r>
          </a:p>
        </p:txBody>
      </p:sp>
    </p:spTree>
    <p:extLst>
      <p:ext uri="{BB962C8B-B14F-4D97-AF65-F5344CB8AC3E}">
        <p14:creationId xmlns:p14="http://schemas.microsoft.com/office/powerpoint/2010/main" val="4246445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3399585" cy="523220"/>
          </a:xfrm>
          <a:prstGeom prst="rect">
            <a:avLst/>
          </a:prstGeom>
          <a:noFill/>
        </p:spPr>
        <p:txBody>
          <a:bodyPr wrap="none" rtlCol="0">
            <a:spAutoFit/>
          </a:bodyPr>
          <a:lstStyle/>
          <a:p>
            <a:r>
              <a:rPr kumimoji="1" lang="zh-CN" altLang="en-US" sz="2800" b="1" dirty="0"/>
              <a:t>环境搭建和运行案例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2" name="图片 1">
            <a:extLst>
              <a:ext uri="{FF2B5EF4-FFF2-40B4-BE49-F238E27FC236}">
                <a16:creationId xmlns:a16="http://schemas.microsoft.com/office/drawing/2014/main" id="{91522EF6-68FB-4AD8-AA97-E766F47967B0}"/>
              </a:ext>
            </a:extLst>
          </p:cNvPr>
          <p:cNvPicPr>
            <a:picLocks noChangeAspect="1"/>
          </p:cNvPicPr>
          <p:nvPr/>
        </p:nvPicPr>
        <p:blipFill>
          <a:blip r:embed="rId4"/>
          <a:stretch>
            <a:fillRect/>
          </a:stretch>
        </p:blipFill>
        <p:spPr>
          <a:xfrm>
            <a:off x="3347545" y="839431"/>
            <a:ext cx="5496909" cy="5882814"/>
          </a:xfrm>
          <a:prstGeom prst="rect">
            <a:avLst/>
          </a:prstGeom>
        </p:spPr>
      </p:pic>
      <p:pic>
        <p:nvPicPr>
          <p:cNvPr id="10" name="图片 9">
            <a:extLst>
              <a:ext uri="{FF2B5EF4-FFF2-40B4-BE49-F238E27FC236}">
                <a16:creationId xmlns:a16="http://schemas.microsoft.com/office/drawing/2014/main" id="{79D8D30E-3AAC-4D38-B55F-DF7D9D0E9D23}"/>
              </a:ext>
            </a:extLst>
          </p:cNvPr>
          <p:cNvPicPr>
            <a:picLocks noChangeAspect="1"/>
          </p:cNvPicPr>
          <p:nvPr/>
        </p:nvPicPr>
        <p:blipFill>
          <a:blip r:embed="rId5"/>
          <a:stretch>
            <a:fillRect/>
          </a:stretch>
        </p:blipFill>
        <p:spPr>
          <a:xfrm>
            <a:off x="3503220" y="839431"/>
            <a:ext cx="5185557" cy="5930713"/>
          </a:xfrm>
          <a:prstGeom prst="rect">
            <a:avLst/>
          </a:prstGeom>
        </p:spPr>
      </p:pic>
    </p:spTree>
    <p:extLst>
      <p:ext uri="{BB962C8B-B14F-4D97-AF65-F5344CB8AC3E}">
        <p14:creationId xmlns:p14="http://schemas.microsoft.com/office/powerpoint/2010/main" val="39829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16</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1415772" cy="461665"/>
          </a:xfrm>
          <a:prstGeom prst="rect">
            <a:avLst/>
          </a:prstGeom>
          <a:noFill/>
        </p:spPr>
        <p:txBody>
          <a:bodyPr wrap="none" rtlCol="0">
            <a:spAutoFit/>
          </a:bodyPr>
          <a:lstStyle/>
          <a:p>
            <a:r>
              <a:rPr kumimoji="1" lang="zh-CN" altLang="en-US" sz="2400" b="1" dirty="0"/>
              <a:t>作业环节</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9" name="内容占位符 8">
            <a:extLst>
              <a:ext uri="{FF2B5EF4-FFF2-40B4-BE49-F238E27FC236}">
                <a16:creationId xmlns:a16="http://schemas.microsoft.com/office/drawing/2014/main" id="{8CAC6B49-DE74-4842-A1D5-6F576A662547}"/>
              </a:ext>
            </a:extLst>
          </p:cNvPr>
          <p:cNvSpPr>
            <a:spLocks noGrp="1"/>
          </p:cNvSpPr>
          <p:nvPr>
            <p:ph idx="1"/>
          </p:nvPr>
        </p:nvSpPr>
        <p:spPr>
          <a:xfrm>
            <a:off x="788275" y="1341345"/>
            <a:ext cx="10515600" cy="4557713"/>
          </a:xfrm>
        </p:spPr>
        <p:txBody>
          <a:bodyPr/>
          <a:lstStyle/>
          <a:p>
            <a:r>
              <a:rPr lang="en-US" altLang="zh-CN" dirty="0"/>
              <a:t>1 </a:t>
            </a:r>
            <a:r>
              <a:rPr lang="zh-CN" altLang="en-US" dirty="0"/>
              <a:t>、根据红框里面的内容得到右边的截图。</a:t>
            </a:r>
            <a:endParaRPr lang="en-US" altLang="zh-CN" dirty="0"/>
          </a:p>
          <a:p>
            <a:endParaRPr lang="en-US" altLang="zh-CN" dirty="0"/>
          </a:p>
          <a:p>
            <a:endParaRPr lang="en-US" altLang="zh-CN" dirty="0"/>
          </a:p>
          <a:p>
            <a:endParaRPr lang="en-US" altLang="zh-CN" dirty="0"/>
          </a:p>
          <a:p>
            <a:endParaRPr lang="en-US" altLang="zh-CN" dirty="0"/>
          </a:p>
          <a:p>
            <a:r>
              <a:rPr lang="en-US" altLang="zh-CN" dirty="0"/>
              <a:t>2</a:t>
            </a:r>
            <a:r>
              <a:rPr lang="zh-CN" altLang="en-US" dirty="0"/>
              <a:t>、把前面给出的 </a:t>
            </a:r>
            <a:r>
              <a:rPr lang="en-US" altLang="zh-CN" dirty="0"/>
              <a:t>Linux </a:t>
            </a:r>
            <a:r>
              <a:rPr lang="zh-CN" altLang="en-US" dirty="0"/>
              <a:t>命令行过几遍，熟悉并理解具体 </a:t>
            </a:r>
            <a:r>
              <a:rPr lang="en-US" altLang="zh-CN" dirty="0"/>
              <a:t>Linux </a:t>
            </a:r>
            <a:r>
              <a:rPr lang="zh-CN" altLang="en-US" dirty="0"/>
              <a:t>常用命令的含义（这个不需要交作业，但是必须做）</a:t>
            </a:r>
            <a:endParaRPr lang="en-US" altLang="zh-CN" dirty="0"/>
          </a:p>
          <a:p>
            <a:r>
              <a:rPr lang="en-US" altLang="zh-CN" dirty="0"/>
              <a:t>3</a:t>
            </a:r>
            <a:r>
              <a:rPr lang="zh-CN" altLang="en-US" dirty="0"/>
              <a:t>、查看</a:t>
            </a:r>
            <a:r>
              <a:rPr lang="en-US" altLang="zh-CN" dirty="0"/>
              <a:t>byfn.sh </a:t>
            </a:r>
            <a:r>
              <a:rPr lang="zh-CN" altLang="en-US" dirty="0"/>
              <a:t>源码（不做要求）</a:t>
            </a:r>
            <a:endParaRPr lang="en-US" altLang="zh-CN" dirty="0"/>
          </a:p>
        </p:txBody>
      </p:sp>
      <p:pic>
        <p:nvPicPr>
          <p:cNvPr id="12" name="图片 11">
            <a:extLst>
              <a:ext uri="{FF2B5EF4-FFF2-40B4-BE49-F238E27FC236}">
                <a16:creationId xmlns:a16="http://schemas.microsoft.com/office/drawing/2014/main" id="{820015A6-6DED-4863-AA19-28C6F19ADC3A}"/>
              </a:ext>
            </a:extLst>
          </p:cNvPr>
          <p:cNvPicPr>
            <a:picLocks noChangeAspect="1"/>
          </p:cNvPicPr>
          <p:nvPr/>
        </p:nvPicPr>
        <p:blipFill>
          <a:blip r:embed="rId4"/>
          <a:stretch>
            <a:fillRect/>
          </a:stretch>
        </p:blipFill>
        <p:spPr>
          <a:xfrm>
            <a:off x="5674659" y="1847730"/>
            <a:ext cx="4760259" cy="2083386"/>
          </a:xfrm>
          <a:prstGeom prst="rect">
            <a:avLst/>
          </a:prstGeom>
        </p:spPr>
      </p:pic>
      <p:pic>
        <p:nvPicPr>
          <p:cNvPr id="15" name="图片 14">
            <a:extLst>
              <a:ext uri="{FF2B5EF4-FFF2-40B4-BE49-F238E27FC236}">
                <a16:creationId xmlns:a16="http://schemas.microsoft.com/office/drawing/2014/main" id="{F70C5547-3E3C-4AE0-8E90-2C14B3D8CCA3}"/>
              </a:ext>
            </a:extLst>
          </p:cNvPr>
          <p:cNvPicPr>
            <a:picLocks noChangeAspect="1"/>
          </p:cNvPicPr>
          <p:nvPr/>
        </p:nvPicPr>
        <p:blipFill rotWithShape="1">
          <a:blip r:embed="rId5"/>
          <a:srcRect l="557" t="48148" r="15041" b="17842"/>
          <a:stretch/>
        </p:blipFill>
        <p:spPr>
          <a:xfrm>
            <a:off x="889113" y="1880894"/>
            <a:ext cx="4376754" cy="2017059"/>
          </a:xfrm>
          <a:prstGeom prst="rect">
            <a:avLst/>
          </a:prstGeom>
        </p:spPr>
      </p:pic>
      <p:pic>
        <p:nvPicPr>
          <p:cNvPr id="13" name="图片 12">
            <a:extLst>
              <a:ext uri="{FF2B5EF4-FFF2-40B4-BE49-F238E27FC236}">
                <a16:creationId xmlns:a16="http://schemas.microsoft.com/office/drawing/2014/main" id="{429C31E3-E125-431E-91F8-2A9B20EAA25D}"/>
              </a:ext>
            </a:extLst>
          </p:cNvPr>
          <p:cNvPicPr>
            <a:picLocks noChangeAspect="1"/>
          </p:cNvPicPr>
          <p:nvPr/>
        </p:nvPicPr>
        <p:blipFill>
          <a:blip r:embed="rId6"/>
          <a:stretch>
            <a:fillRect/>
          </a:stretch>
        </p:blipFill>
        <p:spPr>
          <a:xfrm>
            <a:off x="5564842" y="4696016"/>
            <a:ext cx="4870076" cy="1600559"/>
          </a:xfrm>
          <a:prstGeom prst="rect">
            <a:avLst/>
          </a:prstGeom>
        </p:spPr>
      </p:pic>
    </p:spTree>
    <p:extLst>
      <p:ext uri="{BB962C8B-B14F-4D97-AF65-F5344CB8AC3E}">
        <p14:creationId xmlns:p14="http://schemas.microsoft.com/office/powerpoint/2010/main" val="308343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17</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800219" cy="461665"/>
          </a:xfrm>
          <a:prstGeom prst="rect">
            <a:avLst/>
          </a:prstGeom>
          <a:noFill/>
        </p:spPr>
        <p:txBody>
          <a:bodyPr wrap="none" rtlCol="0">
            <a:spAutoFit/>
          </a:bodyPr>
          <a:lstStyle/>
          <a:p>
            <a:r>
              <a:rPr kumimoji="1" lang="zh-CN" altLang="en-US" sz="2400" b="1" dirty="0"/>
              <a:t>作业</a:t>
            </a:r>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8" name="内容占位符 7">
            <a:extLst>
              <a:ext uri="{FF2B5EF4-FFF2-40B4-BE49-F238E27FC236}">
                <a16:creationId xmlns:a16="http://schemas.microsoft.com/office/drawing/2014/main" id="{72700006-C8D0-4BF9-B743-A45779E11E0A}"/>
              </a:ext>
            </a:extLst>
          </p:cNvPr>
          <p:cNvSpPr>
            <a:spLocks noGrp="1"/>
          </p:cNvSpPr>
          <p:nvPr>
            <p:ph idx="1"/>
          </p:nvPr>
        </p:nvSpPr>
        <p:spPr>
          <a:xfrm>
            <a:off x="646387" y="1298527"/>
            <a:ext cx="10515600" cy="4557713"/>
          </a:xfrm>
        </p:spPr>
        <p:txBody>
          <a:bodyPr/>
          <a:lstStyle/>
          <a:p>
            <a:r>
              <a:rPr lang="zh-CN" altLang="en-US" dirty="0"/>
              <a:t>一、命令行的补全可以通过按下（）键实现。</a:t>
            </a:r>
            <a:endParaRPr lang="en-US" altLang="zh-CN" dirty="0"/>
          </a:p>
          <a:p>
            <a:r>
              <a:rPr lang="zh-CN" altLang="en-US" dirty="0"/>
              <a:t>二、如果想知道 </a:t>
            </a:r>
            <a:r>
              <a:rPr lang="en-US" altLang="zh-CN" dirty="0" err="1"/>
              <a:t>mkdir</a:t>
            </a:r>
            <a:r>
              <a:rPr lang="en-US" altLang="zh-CN" dirty="0"/>
              <a:t> </a:t>
            </a:r>
            <a:r>
              <a:rPr lang="zh-CN" altLang="en-US" dirty="0"/>
              <a:t>命令的具体用法，可以通过（）命令和（）命令来实现。</a:t>
            </a:r>
            <a:endParaRPr lang="en-US" altLang="zh-CN" dirty="0"/>
          </a:p>
          <a:p>
            <a:r>
              <a:rPr lang="zh-CN" altLang="en-US" dirty="0"/>
              <a:t>三、（）运动孕育了比特币，孕育了区块链行业</a:t>
            </a:r>
            <a:endParaRPr lang="en-US" altLang="zh-CN" dirty="0"/>
          </a:p>
          <a:p>
            <a:r>
              <a:rPr lang="zh-CN" altLang="en-US" dirty="0"/>
              <a:t>四、通过修改（）文件能够修改 环境变量</a:t>
            </a:r>
            <a:r>
              <a:rPr lang="en-US" altLang="zh-CN" dirty="0"/>
              <a:t>PATH</a:t>
            </a:r>
            <a:r>
              <a:rPr lang="zh-CN" altLang="en-US" dirty="0"/>
              <a:t>。</a:t>
            </a:r>
            <a:endParaRPr lang="en-US" altLang="zh-CN" dirty="0"/>
          </a:p>
        </p:txBody>
      </p:sp>
    </p:spTree>
    <p:extLst>
      <p:ext uri="{BB962C8B-B14F-4D97-AF65-F5344CB8AC3E}">
        <p14:creationId xmlns:p14="http://schemas.microsoft.com/office/powerpoint/2010/main" val="406471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FB7B642-7E72-A744-B8DE-4E897E16ABC4}"/>
              </a:ext>
            </a:extLst>
          </p:cNvPr>
          <p:cNvPicPr>
            <a:picLocks noChangeAspect="1"/>
          </p:cNvPicPr>
          <p:nvPr/>
        </p:nvPicPr>
        <p:blipFill rotWithShape="1">
          <a:blip r:embed="rId3"/>
          <a:srcRect t="8578" b="13533"/>
          <a:stretch/>
        </p:blipFill>
        <p:spPr>
          <a:xfrm>
            <a:off x="-3" y="-1"/>
            <a:ext cx="12192000" cy="5333563"/>
          </a:xfrm>
          <a:prstGeom prst="rect">
            <a:avLst/>
          </a:prstGeom>
        </p:spPr>
      </p:pic>
      <p:pic>
        <p:nvPicPr>
          <p:cNvPr id="9" name="图片 8">
            <a:extLst>
              <a:ext uri="{FF2B5EF4-FFF2-40B4-BE49-F238E27FC236}">
                <a16:creationId xmlns:a16="http://schemas.microsoft.com/office/drawing/2014/main" id="{35648A39-A08F-A643-817F-A5B8118AA23F}"/>
              </a:ext>
            </a:extLst>
          </p:cNvPr>
          <p:cNvPicPr>
            <a:picLocks noChangeAspect="1"/>
          </p:cNvPicPr>
          <p:nvPr/>
        </p:nvPicPr>
        <p:blipFill rotWithShape="1">
          <a:blip r:embed="rId4">
            <a:alphaModFix amt="50000"/>
          </a:blip>
          <a:srcRect b="32411"/>
          <a:stretch/>
        </p:blipFill>
        <p:spPr>
          <a:xfrm>
            <a:off x="3853131" y="972063"/>
            <a:ext cx="4485731" cy="2788940"/>
          </a:xfrm>
          <a:prstGeom prst="rect">
            <a:avLst/>
          </a:prstGeom>
        </p:spPr>
      </p:pic>
      <p:sp>
        <p:nvSpPr>
          <p:cNvPr id="90" name="文本框 89">
            <a:extLst>
              <a:ext uri="{FF2B5EF4-FFF2-40B4-BE49-F238E27FC236}">
                <a16:creationId xmlns:a16="http://schemas.microsoft.com/office/drawing/2014/main" id="{9CBA4FA1-1299-014E-B258-762E29B505EC}"/>
              </a:ext>
            </a:extLst>
          </p:cNvPr>
          <p:cNvSpPr txBox="1"/>
          <p:nvPr/>
        </p:nvSpPr>
        <p:spPr>
          <a:xfrm>
            <a:off x="575875" y="1640961"/>
            <a:ext cx="11040241" cy="2237472"/>
          </a:xfrm>
          <a:prstGeom prst="rect">
            <a:avLst/>
          </a:prstGeom>
          <a:noFill/>
        </p:spPr>
        <p:txBody>
          <a:bodyPr wrap="square" rtlCol="0">
            <a:spAutoFit/>
          </a:bodyPr>
          <a:lstStyle>
            <a:defPPr>
              <a:defRPr lang="zh-CN"/>
            </a:defPPr>
            <a:lvl1pPr algn="ctr">
              <a:defRPr kumimoji="1" sz="7000" b="1" spc="300">
                <a:gradFill>
                  <a:gsLst>
                    <a:gs pos="5000">
                      <a:schemeClr val="accent1">
                        <a:lumMod val="0"/>
                        <a:lumOff val="100000"/>
                      </a:schemeClr>
                    </a:gs>
                    <a:gs pos="72000">
                      <a:schemeClr val="accent1">
                        <a:lumMod val="39000"/>
                        <a:lumOff val="61000"/>
                      </a:schemeClr>
                    </a:gs>
                    <a:gs pos="100000">
                      <a:schemeClr val="accent1">
                        <a:lumMod val="30000"/>
                        <a:lumOff val="70000"/>
                      </a:schemeClr>
                    </a:gs>
                  </a:gsLst>
                  <a:lin ang="5400000" scaled="1"/>
                </a:gradFill>
                <a:latin typeface="Microsoft YaHei" charset="-122"/>
                <a:ea typeface="Microsoft YaHei" charset="-122"/>
                <a:cs typeface="Microsoft YaHei" charset="-122"/>
              </a:defRPr>
            </a:lvl1pPr>
          </a:lstStyle>
          <a:p>
            <a:pPr>
              <a:lnSpc>
                <a:spcPct val="150000"/>
              </a:lnSpc>
            </a:pPr>
            <a:r>
              <a:rPr lang="en-US" altLang="zh-CN" sz="4000" dirty="0">
                <a:solidFill>
                  <a:schemeClr val="bg1"/>
                </a:solidFill>
              </a:rPr>
              <a:t>BTCU</a:t>
            </a:r>
            <a:r>
              <a:rPr lang="zh-CN" altLang="en-US" sz="4000" dirty="0">
                <a:solidFill>
                  <a:schemeClr val="bg1"/>
                </a:solidFill>
              </a:rPr>
              <a:t> 联盟链训练营</a:t>
            </a:r>
            <a:endParaRPr lang="en-US" altLang="zh-CN" sz="4000" dirty="0">
              <a:solidFill>
                <a:schemeClr val="bg1"/>
              </a:solidFill>
            </a:endParaRPr>
          </a:p>
          <a:p>
            <a:pPr>
              <a:lnSpc>
                <a:spcPct val="150000"/>
              </a:lnSpc>
            </a:pPr>
            <a:r>
              <a:rPr lang="en-US" altLang="zh-CN" sz="6000" dirty="0">
                <a:solidFill>
                  <a:schemeClr val="bg1"/>
                </a:solidFill>
              </a:rPr>
              <a:t>2</a:t>
            </a:r>
            <a:r>
              <a:rPr lang="zh-CN" altLang="en-US" sz="6000" dirty="0">
                <a:solidFill>
                  <a:schemeClr val="bg1"/>
                </a:solidFill>
              </a:rPr>
              <a:t> 环境搭建课</a:t>
            </a:r>
            <a:endParaRPr lang="zh-CN" altLang="en-US" sz="7200" dirty="0">
              <a:solidFill>
                <a:schemeClr val="bg1"/>
              </a:solidFill>
            </a:endParaRPr>
          </a:p>
        </p:txBody>
      </p:sp>
      <p:sp>
        <p:nvSpPr>
          <p:cNvPr id="91" name="文本框 90">
            <a:extLst>
              <a:ext uri="{FF2B5EF4-FFF2-40B4-BE49-F238E27FC236}">
                <a16:creationId xmlns:a16="http://schemas.microsoft.com/office/drawing/2014/main" id="{73479EDF-B789-9F4D-8A8A-A442D62527E6}"/>
              </a:ext>
            </a:extLst>
          </p:cNvPr>
          <p:cNvSpPr txBox="1"/>
          <p:nvPr/>
        </p:nvSpPr>
        <p:spPr>
          <a:xfrm>
            <a:off x="3096208" y="4339147"/>
            <a:ext cx="5999584" cy="369332"/>
          </a:xfrm>
          <a:prstGeom prst="rect">
            <a:avLst/>
          </a:prstGeom>
          <a:noFill/>
        </p:spPr>
        <p:txBody>
          <a:bodyPr wrap="square" rtlCol="0">
            <a:spAutoFit/>
          </a:bodyPr>
          <a:lstStyle/>
          <a:p>
            <a:pPr algn="ctr"/>
            <a:r>
              <a:rPr kumimoji="1" lang="zh-CN" altLang="en-US" b="1" spc="300" dirty="0">
                <a:solidFill>
                  <a:schemeClr val="bg1"/>
                </a:solidFill>
                <a:latin typeface="Microsoft YaHei" charset="-122"/>
                <a:ea typeface="Microsoft YaHei" charset="-122"/>
                <a:cs typeface="Microsoft YaHei" charset="-122"/>
              </a:rPr>
              <a:t>主讲：冯力全 北京邮电大学</a:t>
            </a:r>
          </a:p>
        </p:txBody>
      </p:sp>
      <p:sp>
        <p:nvSpPr>
          <p:cNvPr id="4" name="矩形 3">
            <a:extLst>
              <a:ext uri="{FF2B5EF4-FFF2-40B4-BE49-F238E27FC236}">
                <a16:creationId xmlns:a16="http://schemas.microsoft.com/office/drawing/2014/main" id="{C2C1109F-DBEA-4D41-BA7F-1CDCC262E8FD}"/>
              </a:ext>
            </a:extLst>
          </p:cNvPr>
          <p:cNvSpPr/>
          <p:nvPr/>
        </p:nvSpPr>
        <p:spPr bwMode="auto">
          <a:xfrm>
            <a:off x="0" y="5299890"/>
            <a:ext cx="12192000" cy="7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pic>
        <p:nvPicPr>
          <p:cNvPr id="17" name="图片 16">
            <a:extLst>
              <a:ext uri="{FF2B5EF4-FFF2-40B4-BE49-F238E27FC236}">
                <a16:creationId xmlns:a16="http://schemas.microsoft.com/office/drawing/2014/main" id="{48797CCE-31DC-8042-B043-B0FB40D50785}"/>
              </a:ext>
            </a:extLst>
          </p:cNvPr>
          <p:cNvPicPr>
            <a:picLocks noChangeAspect="1"/>
          </p:cNvPicPr>
          <p:nvPr/>
        </p:nvPicPr>
        <p:blipFill rotWithShape="1">
          <a:blip r:embed="rId5"/>
          <a:srcRect r="49454"/>
          <a:stretch/>
        </p:blipFill>
        <p:spPr>
          <a:xfrm>
            <a:off x="3888301" y="5608502"/>
            <a:ext cx="1133079" cy="1119266"/>
          </a:xfrm>
          <a:prstGeom prst="rect">
            <a:avLst/>
          </a:prstGeom>
        </p:spPr>
      </p:pic>
      <p:sp>
        <p:nvSpPr>
          <p:cNvPr id="18" name="文本框 17">
            <a:extLst>
              <a:ext uri="{FF2B5EF4-FFF2-40B4-BE49-F238E27FC236}">
                <a16:creationId xmlns:a16="http://schemas.microsoft.com/office/drawing/2014/main" id="{53049662-0B73-684E-8A4C-8CBB3078F44D}"/>
              </a:ext>
            </a:extLst>
          </p:cNvPr>
          <p:cNvSpPr txBox="1"/>
          <p:nvPr/>
        </p:nvSpPr>
        <p:spPr>
          <a:xfrm>
            <a:off x="5021380" y="5891136"/>
            <a:ext cx="3190635" cy="561692"/>
          </a:xfrm>
          <a:prstGeom prst="rect">
            <a:avLst/>
          </a:prstGeom>
          <a:noFill/>
        </p:spPr>
        <p:txBody>
          <a:bodyPr wrap="square" rtlCol="0">
            <a:spAutoFit/>
          </a:bodyPr>
          <a:lstStyle/>
          <a:p>
            <a:r>
              <a:rPr kumimoji="1" lang="en-US" altLang="zh-CN" sz="2000" dirty="0"/>
              <a:t>BTCU</a:t>
            </a:r>
            <a:r>
              <a:rPr kumimoji="1" lang="zh-CN" altLang="en-US" sz="2000" dirty="0"/>
              <a:t> </a:t>
            </a:r>
            <a:r>
              <a:rPr kumimoji="1" lang="zh-CN" altLang="en-US" dirty="0"/>
              <a:t>高校区块链技术社区</a:t>
            </a:r>
            <a:endParaRPr kumimoji="1" lang="en-US" altLang="zh-CN" dirty="0"/>
          </a:p>
          <a:p>
            <a:r>
              <a:rPr kumimoji="1" lang="en-US" altLang="zh-CN" sz="1040" dirty="0"/>
              <a:t>Blockchain</a:t>
            </a:r>
            <a:r>
              <a:rPr kumimoji="1" lang="zh-CN" altLang="en-US" sz="1040" dirty="0"/>
              <a:t> </a:t>
            </a:r>
            <a:r>
              <a:rPr kumimoji="1" lang="en-US" altLang="zh-CN" sz="1040" dirty="0"/>
              <a:t>Technology</a:t>
            </a:r>
            <a:r>
              <a:rPr kumimoji="1" lang="zh-CN" altLang="en-US" sz="1040" dirty="0"/>
              <a:t> </a:t>
            </a:r>
            <a:r>
              <a:rPr kumimoji="1" lang="en-US" altLang="zh-CN" sz="1040" dirty="0"/>
              <a:t>Community</a:t>
            </a:r>
            <a:r>
              <a:rPr kumimoji="1" lang="zh-CN" altLang="en-US" sz="1040" dirty="0"/>
              <a:t> </a:t>
            </a:r>
            <a:r>
              <a:rPr kumimoji="1" lang="en-US" altLang="zh-CN" sz="1040" dirty="0"/>
              <a:t>of</a:t>
            </a:r>
            <a:r>
              <a:rPr kumimoji="1" lang="zh-CN" altLang="en-US" sz="1040" dirty="0"/>
              <a:t> </a:t>
            </a:r>
            <a:r>
              <a:rPr kumimoji="1" lang="en-US" altLang="zh-CN" sz="1040" dirty="0"/>
              <a:t>Universities</a:t>
            </a:r>
            <a:endParaRPr kumimoji="1" lang="zh-CN" altLang="en-US" sz="1040" dirty="0"/>
          </a:p>
        </p:txBody>
      </p:sp>
    </p:spTree>
    <p:extLst>
      <p:ext uri="{BB962C8B-B14F-4D97-AF65-F5344CB8AC3E}">
        <p14:creationId xmlns:p14="http://schemas.microsoft.com/office/powerpoint/2010/main" val="1845742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3</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2"/>
          <a:stretch>
            <a:fillRect/>
          </a:stretch>
        </p:blipFill>
        <p:spPr>
          <a:xfrm>
            <a:off x="113328" y="6081713"/>
            <a:ext cx="1554767" cy="776287"/>
          </a:xfrm>
          <a:prstGeom prst="rect">
            <a:avLst/>
          </a:prstGeom>
        </p:spPr>
      </p:pic>
      <p:sp>
        <p:nvSpPr>
          <p:cNvPr id="9" name="文本占位符 2">
            <a:extLst>
              <a:ext uri="{FF2B5EF4-FFF2-40B4-BE49-F238E27FC236}">
                <a16:creationId xmlns:a16="http://schemas.microsoft.com/office/drawing/2014/main" id="{6659F4F1-AD8D-4234-8AD8-838D745724AC}"/>
              </a:ext>
            </a:extLst>
          </p:cNvPr>
          <p:cNvSpPr txBox="1">
            <a:spLocks/>
          </p:cNvSpPr>
          <p:nvPr/>
        </p:nvSpPr>
        <p:spPr>
          <a:xfrm>
            <a:off x="2532989" y="3044619"/>
            <a:ext cx="9045612" cy="51562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Linux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占位符 2">
            <a:extLst>
              <a:ext uri="{FF2B5EF4-FFF2-40B4-BE49-F238E27FC236}">
                <a16:creationId xmlns:a16="http://schemas.microsoft.com/office/drawing/2014/main" id="{0CA03182-CFFB-417E-8527-05FFCF35C502}"/>
              </a:ext>
            </a:extLst>
          </p:cNvPr>
          <p:cNvSpPr txBox="1">
            <a:spLocks/>
          </p:cNvSpPr>
          <p:nvPr/>
        </p:nvSpPr>
        <p:spPr>
          <a:xfrm>
            <a:off x="2572315" y="4248345"/>
            <a:ext cx="5941064" cy="439115"/>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超级账本简介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占位符 2">
            <a:extLst>
              <a:ext uri="{FF2B5EF4-FFF2-40B4-BE49-F238E27FC236}">
                <a16:creationId xmlns:a16="http://schemas.microsoft.com/office/drawing/2014/main" id="{E6CEE756-1D5A-48AF-AE4C-EE11414B0723}"/>
              </a:ext>
            </a:extLst>
          </p:cNvPr>
          <p:cNvSpPr txBox="1">
            <a:spLocks/>
          </p:cNvSpPr>
          <p:nvPr/>
        </p:nvSpPr>
        <p:spPr>
          <a:xfrm>
            <a:off x="2493452" y="1778469"/>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计算机简介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圆角矩形 13">
            <a:extLst>
              <a:ext uri="{FF2B5EF4-FFF2-40B4-BE49-F238E27FC236}">
                <a16:creationId xmlns:a16="http://schemas.microsoft.com/office/drawing/2014/main" id="{961CBE81-75C0-49A3-94C8-2C55859B4C61}"/>
              </a:ext>
            </a:extLst>
          </p:cNvPr>
          <p:cNvSpPr>
            <a:spLocks noChangeAspect="1" noChangeArrowheads="1"/>
          </p:cNvSpPr>
          <p:nvPr/>
        </p:nvSpPr>
        <p:spPr bwMode="auto">
          <a:xfrm>
            <a:off x="1547760" y="4300502"/>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3</a:t>
            </a:r>
            <a:endParaRPr lang="zh-CN" altLang="en-US" sz="2800" dirty="0">
              <a:solidFill>
                <a:srgbClr val="FFFFFF"/>
              </a:solidFill>
            </a:endParaRPr>
          </a:p>
        </p:txBody>
      </p:sp>
      <p:sp>
        <p:nvSpPr>
          <p:cNvPr id="13" name="圆角矩形 13">
            <a:extLst>
              <a:ext uri="{FF2B5EF4-FFF2-40B4-BE49-F238E27FC236}">
                <a16:creationId xmlns:a16="http://schemas.microsoft.com/office/drawing/2014/main" id="{5E177606-CAB1-4AC7-9243-C0D99248A306}"/>
              </a:ext>
            </a:extLst>
          </p:cNvPr>
          <p:cNvSpPr>
            <a:spLocks noChangeAspect="1" noChangeArrowheads="1"/>
          </p:cNvSpPr>
          <p:nvPr/>
        </p:nvSpPr>
        <p:spPr bwMode="auto">
          <a:xfrm>
            <a:off x="1547760" y="3064703"/>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2</a:t>
            </a:r>
            <a:endParaRPr lang="zh-CN" altLang="en-US" sz="2800" dirty="0">
              <a:solidFill>
                <a:srgbClr val="FFFFFF"/>
              </a:solidFill>
            </a:endParaRPr>
          </a:p>
        </p:txBody>
      </p:sp>
      <p:sp>
        <p:nvSpPr>
          <p:cNvPr id="14" name="圆角矩形 13">
            <a:extLst>
              <a:ext uri="{FF2B5EF4-FFF2-40B4-BE49-F238E27FC236}">
                <a16:creationId xmlns:a16="http://schemas.microsoft.com/office/drawing/2014/main" id="{95CCC6CD-4049-42D9-839F-6D045D4C9315}"/>
              </a:ext>
            </a:extLst>
          </p:cNvPr>
          <p:cNvSpPr>
            <a:spLocks noChangeAspect="1" noChangeArrowheads="1"/>
          </p:cNvSpPr>
          <p:nvPr/>
        </p:nvSpPr>
        <p:spPr bwMode="auto">
          <a:xfrm>
            <a:off x="1547760" y="1828904"/>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1</a:t>
            </a:r>
            <a:endParaRPr lang="zh-CN" altLang="en-US" sz="2800" dirty="0">
              <a:solidFill>
                <a:srgbClr val="FFFFFF"/>
              </a:solidFill>
            </a:endParaRPr>
          </a:p>
        </p:txBody>
      </p:sp>
    </p:spTree>
    <p:extLst>
      <p:ext uri="{BB962C8B-B14F-4D97-AF65-F5344CB8AC3E}">
        <p14:creationId xmlns:p14="http://schemas.microsoft.com/office/powerpoint/2010/main" val="1923328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4</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9" name="文本占位符 2">
            <a:extLst>
              <a:ext uri="{FF2B5EF4-FFF2-40B4-BE49-F238E27FC236}">
                <a16:creationId xmlns:a16="http://schemas.microsoft.com/office/drawing/2014/main" id="{6659F4F1-AD8D-4234-8AD8-838D745724AC}"/>
              </a:ext>
            </a:extLst>
          </p:cNvPr>
          <p:cNvSpPr txBox="1">
            <a:spLocks/>
          </p:cNvSpPr>
          <p:nvPr/>
        </p:nvSpPr>
        <p:spPr>
          <a:xfrm>
            <a:off x="2532989" y="3044619"/>
            <a:ext cx="9045612" cy="51562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节点角色简介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占位符 2">
            <a:extLst>
              <a:ext uri="{FF2B5EF4-FFF2-40B4-BE49-F238E27FC236}">
                <a16:creationId xmlns:a16="http://schemas.microsoft.com/office/drawing/2014/main" id="{0CA03182-CFFB-417E-8527-05FFCF35C502}"/>
              </a:ext>
            </a:extLst>
          </p:cNvPr>
          <p:cNvSpPr txBox="1">
            <a:spLocks/>
          </p:cNvSpPr>
          <p:nvPr/>
        </p:nvSpPr>
        <p:spPr>
          <a:xfrm>
            <a:off x="2572315" y="4300502"/>
            <a:ext cx="5941064" cy="439115"/>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环境搭建和运行案例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占位符 2">
            <a:extLst>
              <a:ext uri="{FF2B5EF4-FFF2-40B4-BE49-F238E27FC236}">
                <a16:creationId xmlns:a16="http://schemas.microsoft.com/office/drawing/2014/main" id="{E6CEE756-1D5A-48AF-AE4C-EE11414B0723}"/>
              </a:ext>
            </a:extLst>
          </p:cNvPr>
          <p:cNvSpPr txBox="1">
            <a:spLocks/>
          </p:cNvSpPr>
          <p:nvPr/>
        </p:nvSpPr>
        <p:spPr>
          <a:xfrm>
            <a:off x="2532989" y="1886773"/>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80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圆角矩形 13">
            <a:extLst>
              <a:ext uri="{FF2B5EF4-FFF2-40B4-BE49-F238E27FC236}">
                <a16:creationId xmlns:a16="http://schemas.microsoft.com/office/drawing/2014/main" id="{961CBE81-75C0-49A3-94C8-2C55859B4C61}"/>
              </a:ext>
            </a:extLst>
          </p:cNvPr>
          <p:cNvSpPr>
            <a:spLocks noChangeAspect="1" noChangeArrowheads="1"/>
          </p:cNvSpPr>
          <p:nvPr/>
        </p:nvSpPr>
        <p:spPr bwMode="auto">
          <a:xfrm>
            <a:off x="1547760" y="4300502"/>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6</a:t>
            </a:r>
            <a:endParaRPr lang="zh-CN" altLang="en-US" sz="2800" dirty="0">
              <a:solidFill>
                <a:srgbClr val="FFFFFF"/>
              </a:solidFill>
            </a:endParaRPr>
          </a:p>
        </p:txBody>
      </p:sp>
      <p:sp>
        <p:nvSpPr>
          <p:cNvPr id="13" name="圆角矩形 13">
            <a:extLst>
              <a:ext uri="{FF2B5EF4-FFF2-40B4-BE49-F238E27FC236}">
                <a16:creationId xmlns:a16="http://schemas.microsoft.com/office/drawing/2014/main" id="{5E177606-CAB1-4AC7-9243-C0D99248A306}"/>
              </a:ext>
            </a:extLst>
          </p:cNvPr>
          <p:cNvSpPr>
            <a:spLocks noChangeAspect="1" noChangeArrowheads="1"/>
          </p:cNvSpPr>
          <p:nvPr/>
        </p:nvSpPr>
        <p:spPr bwMode="auto">
          <a:xfrm>
            <a:off x="1547760" y="3064703"/>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5</a:t>
            </a:r>
            <a:endParaRPr lang="zh-CN" altLang="en-US" sz="2800" dirty="0">
              <a:solidFill>
                <a:srgbClr val="FFFFFF"/>
              </a:solidFill>
            </a:endParaRPr>
          </a:p>
        </p:txBody>
      </p:sp>
      <p:sp>
        <p:nvSpPr>
          <p:cNvPr id="14" name="圆角矩形 13">
            <a:extLst>
              <a:ext uri="{FF2B5EF4-FFF2-40B4-BE49-F238E27FC236}">
                <a16:creationId xmlns:a16="http://schemas.microsoft.com/office/drawing/2014/main" id="{95CCC6CD-4049-42D9-839F-6D045D4C9315}"/>
              </a:ext>
            </a:extLst>
          </p:cNvPr>
          <p:cNvSpPr>
            <a:spLocks noChangeAspect="1" noChangeArrowheads="1"/>
          </p:cNvSpPr>
          <p:nvPr/>
        </p:nvSpPr>
        <p:spPr bwMode="auto">
          <a:xfrm>
            <a:off x="1547760" y="1828904"/>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4</a:t>
            </a:r>
            <a:endParaRPr lang="zh-CN" altLang="en-US" sz="2800" dirty="0">
              <a:solidFill>
                <a:srgbClr val="FFFFFF"/>
              </a:solidFill>
            </a:endParaRPr>
          </a:p>
        </p:txBody>
      </p:sp>
    </p:spTree>
    <p:extLst>
      <p:ext uri="{BB962C8B-B14F-4D97-AF65-F5344CB8AC3E}">
        <p14:creationId xmlns:p14="http://schemas.microsoft.com/office/powerpoint/2010/main" val="403903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26670"/>
            <a:ext cx="2236510" cy="584775"/>
          </a:xfrm>
          <a:prstGeom prst="rect">
            <a:avLst/>
          </a:prstGeom>
          <a:noFill/>
        </p:spPr>
        <p:txBody>
          <a:bodyPr wrap="none" rtlCol="0">
            <a:spAutoFit/>
          </a:bodyPr>
          <a:lstStyle/>
          <a:p>
            <a:r>
              <a:rPr kumimoji="1" lang="zh-CN" altLang="en-US" sz="3200" b="1" dirty="0"/>
              <a:t>计算机简介</a:t>
            </a:r>
            <a:endParaRPr kumimoji="1" lang="en-US" altLang="zh-CN" sz="3200" b="1" dirty="0"/>
          </a:p>
        </p:txBody>
      </p:sp>
      <p:pic>
        <p:nvPicPr>
          <p:cNvPr id="39" name="图片 38">
            <a:extLst>
              <a:ext uri="{FF2B5EF4-FFF2-40B4-BE49-F238E27FC236}">
                <a16:creationId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13" name="矩形: 圆角 12">
            <a:extLst>
              <a:ext uri="{FF2B5EF4-FFF2-40B4-BE49-F238E27FC236}">
                <a16:creationId xmlns:a16="http://schemas.microsoft.com/office/drawing/2014/main" id="{3D319874-0551-49F0-8DDB-1D8756F8BE89}"/>
              </a:ext>
            </a:extLst>
          </p:cNvPr>
          <p:cNvSpPr/>
          <p:nvPr/>
        </p:nvSpPr>
        <p:spPr>
          <a:xfrm>
            <a:off x="1741013" y="947541"/>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其他</a:t>
            </a:r>
          </a:p>
        </p:txBody>
      </p:sp>
      <p:sp>
        <p:nvSpPr>
          <p:cNvPr id="14" name="矩形: 圆角 13">
            <a:extLst>
              <a:ext uri="{FF2B5EF4-FFF2-40B4-BE49-F238E27FC236}">
                <a16:creationId xmlns:a16="http://schemas.microsoft.com/office/drawing/2014/main" id="{2CF022FF-CD1E-4E7D-BD26-803C9E75D595}"/>
              </a:ext>
            </a:extLst>
          </p:cNvPr>
          <p:cNvSpPr/>
          <p:nvPr/>
        </p:nvSpPr>
        <p:spPr>
          <a:xfrm>
            <a:off x="1741013" y="2355467"/>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应用软件</a:t>
            </a:r>
          </a:p>
        </p:txBody>
      </p:sp>
      <p:sp>
        <p:nvSpPr>
          <p:cNvPr id="15" name="矩形: 圆角 14">
            <a:extLst>
              <a:ext uri="{FF2B5EF4-FFF2-40B4-BE49-F238E27FC236}">
                <a16:creationId xmlns:a16="http://schemas.microsoft.com/office/drawing/2014/main" id="{99546437-F2CF-4802-8E38-EFAD93C4A321}"/>
              </a:ext>
            </a:extLst>
          </p:cNvPr>
          <p:cNvSpPr/>
          <p:nvPr/>
        </p:nvSpPr>
        <p:spPr>
          <a:xfrm>
            <a:off x="1733869" y="3775880"/>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操作系统</a:t>
            </a:r>
          </a:p>
        </p:txBody>
      </p:sp>
      <p:sp>
        <p:nvSpPr>
          <p:cNvPr id="16" name="矩形: 圆角 15">
            <a:extLst>
              <a:ext uri="{FF2B5EF4-FFF2-40B4-BE49-F238E27FC236}">
                <a16:creationId xmlns:a16="http://schemas.microsoft.com/office/drawing/2014/main" id="{1E66ED73-3344-4404-A205-E7A1050E1CF1}"/>
              </a:ext>
            </a:extLst>
          </p:cNvPr>
          <p:cNvSpPr/>
          <p:nvPr/>
        </p:nvSpPr>
        <p:spPr>
          <a:xfrm>
            <a:off x="2745900" y="3861605"/>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Windows</a:t>
            </a:r>
            <a:endParaRPr lang="zh-CN" altLang="en-US" sz="1600" dirty="0"/>
          </a:p>
        </p:txBody>
      </p:sp>
      <p:sp>
        <p:nvSpPr>
          <p:cNvPr id="17" name="矩形: 圆角 16">
            <a:extLst>
              <a:ext uri="{FF2B5EF4-FFF2-40B4-BE49-F238E27FC236}">
                <a16:creationId xmlns:a16="http://schemas.microsoft.com/office/drawing/2014/main" id="{70BC7282-A480-4606-BD5F-23DD5AFE8AD0}"/>
              </a:ext>
            </a:extLst>
          </p:cNvPr>
          <p:cNvSpPr/>
          <p:nvPr/>
        </p:nvSpPr>
        <p:spPr>
          <a:xfrm>
            <a:off x="4374675" y="3861605"/>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Mac OS</a:t>
            </a:r>
            <a:endParaRPr lang="zh-CN" altLang="en-US" sz="1600" dirty="0"/>
          </a:p>
        </p:txBody>
      </p:sp>
      <p:sp>
        <p:nvSpPr>
          <p:cNvPr id="18" name="矩形: 圆角 17">
            <a:extLst>
              <a:ext uri="{FF2B5EF4-FFF2-40B4-BE49-F238E27FC236}">
                <a16:creationId xmlns:a16="http://schemas.microsoft.com/office/drawing/2014/main" id="{40D556E6-0B43-47DB-AA6E-03B8187A6C40}"/>
              </a:ext>
            </a:extLst>
          </p:cNvPr>
          <p:cNvSpPr/>
          <p:nvPr/>
        </p:nvSpPr>
        <p:spPr>
          <a:xfrm>
            <a:off x="6003450" y="3861604"/>
            <a:ext cx="1502568" cy="83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GNU/Linux</a:t>
            </a:r>
            <a:endParaRPr lang="zh-CN" altLang="en-US" sz="1600" dirty="0"/>
          </a:p>
        </p:txBody>
      </p:sp>
      <p:sp>
        <p:nvSpPr>
          <p:cNvPr id="22" name="箭头: 上下 21">
            <a:extLst>
              <a:ext uri="{FF2B5EF4-FFF2-40B4-BE49-F238E27FC236}">
                <a16:creationId xmlns:a16="http://schemas.microsoft.com/office/drawing/2014/main" id="{B3360638-738B-48C8-9EC7-DD51E9A27510}"/>
              </a:ext>
            </a:extLst>
          </p:cNvPr>
          <p:cNvSpPr/>
          <p:nvPr/>
        </p:nvSpPr>
        <p:spPr>
          <a:xfrm>
            <a:off x="4643755" y="4765294"/>
            <a:ext cx="323850"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B082DB77-BB50-4986-9553-D0DEB820A754}"/>
              </a:ext>
            </a:extLst>
          </p:cNvPr>
          <p:cNvSpPr/>
          <p:nvPr/>
        </p:nvSpPr>
        <p:spPr>
          <a:xfrm>
            <a:off x="1733868" y="5187965"/>
            <a:ext cx="5915022"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硬件</a:t>
            </a:r>
            <a:endParaRPr lang="en-US" altLang="zh-CN" sz="1600" dirty="0"/>
          </a:p>
        </p:txBody>
      </p:sp>
      <p:sp>
        <p:nvSpPr>
          <p:cNvPr id="25" name="矩形: 圆角 24">
            <a:extLst>
              <a:ext uri="{FF2B5EF4-FFF2-40B4-BE49-F238E27FC236}">
                <a16:creationId xmlns:a16="http://schemas.microsoft.com/office/drawing/2014/main" id="{18CD8BAE-0173-4BEF-A3EE-8B26A0AA36AA}"/>
              </a:ext>
            </a:extLst>
          </p:cNvPr>
          <p:cNvSpPr/>
          <p:nvPr/>
        </p:nvSpPr>
        <p:spPr>
          <a:xfrm>
            <a:off x="2745900" y="5267738"/>
            <a:ext cx="4760118" cy="821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CPU + </a:t>
            </a:r>
            <a:r>
              <a:rPr lang="zh-CN" altLang="en-US" sz="1600" dirty="0"/>
              <a:t>内存 </a:t>
            </a:r>
            <a:r>
              <a:rPr lang="en-US" altLang="zh-CN" sz="1600" dirty="0"/>
              <a:t>+ </a:t>
            </a:r>
            <a:r>
              <a:rPr lang="zh-CN" altLang="en-US" sz="1600" dirty="0"/>
              <a:t>磁盘 </a:t>
            </a:r>
            <a:r>
              <a:rPr lang="en-US" altLang="zh-CN" sz="1600" dirty="0"/>
              <a:t>+ </a:t>
            </a:r>
            <a:r>
              <a:rPr lang="zh-CN" altLang="en-US" sz="1600" dirty="0"/>
              <a:t>外设等</a:t>
            </a:r>
          </a:p>
        </p:txBody>
      </p:sp>
      <p:sp>
        <p:nvSpPr>
          <p:cNvPr id="26" name="矩形: 圆角 25">
            <a:extLst>
              <a:ext uri="{FF2B5EF4-FFF2-40B4-BE49-F238E27FC236}">
                <a16:creationId xmlns:a16="http://schemas.microsoft.com/office/drawing/2014/main" id="{CDEE0BC3-C971-42AF-A2B2-595DF69657DE}"/>
              </a:ext>
            </a:extLst>
          </p:cNvPr>
          <p:cNvSpPr/>
          <p:nvPr/>
        </p:nvSpPr>
        <p:spPr>
          <a:xfrm>
            <a:off x="4372475" y="2443743"/>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浏览器</a:t>
            </a:r>
          </a:p>
        </p:txBody>
      </p:sp>
      <p:sp>
        <p:nvSpPr>
          <p:cNvPr id="28" name="矩形: 圆角 27">
            <a:extLst>
              <a:ext uri="{FF2B5EF4-FFF2-40B4-BE49-F238E27FC236}">
                <a16:creationId xmlns:a16="http://schemas.microsoft.com/office/drawing/2014/main" id="{E19A6B4A-DC12-426F-99E1-D3A5C3F811D1}"/>
              </a:ext>
            </a:extLst>
          </p:cNvPr>
          <p:cNvSpPr/>
          <p:nvPr/>
        </p:nvSpPr>
        <p:spPr>
          <a:xfrm>
            <a:off x="2745900" y="2443743"/>
            <a:ext cx="1502568" cy="83343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VMware</a:t>
            </a:r>
            <a:endParaRPr lang="zh-CN" altLang="en-US" sz="1600" dirty="0"/>
          </a:p>
        </p:txBody>
      </p:sp>
      <p:sp>
        <p:nvSpPr>
          <p:cNvPr id="29" name="矩形: 圆角 28">
            <a:extLst>
              <a:ext uri="{FF2B5EF4-FFF2-40B4-BE49-F238E27FC236}">
                <a16:creationId xmlns:a16="http://schemas.microsoft.com/office/drawing/2014/main" id="{7BA6AE1E-5004-4B54-8EB8-C5E92BCA95AD}"/>
              </a:ext>
            </a:extLst>
          </p:cNvPr>
          <p:cNvSpPr/>
          <p:nvPr/>
        </p:nvSpPr>
        <p:spPr>
          <a:xfrm>
            <a:off x="6015355" y="2435530"/>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PuTTY</a:t>
            </a:r>
            <a:endParaRPr lang="zh-CN" altLang="en-US" sz="1600" dirty="0"/>
          </a:p>
        </p:txBody>
      </p:sp>
      <p:cxnSp>
        <p:nvCxnSpPr>
          <p:cNvPr id="8" name="直接箭头连接符 7">
            <a:extLst>
              <a:ext uri="{FF2B5EF4-FFF2-40B4-BE49-F238E27FC236}">
                <a16:creationId xmlns:a16="http://schemas.microsoft.com/office/drawing/2014/main" id="{6D7A64D4-2793-48F0-BABD-09C768F60793}"/>
              </a:ext>
            </a:extLst>
          </p:cNvPr>
          <p:cNvCxnSpPr>
            <a:stCxn id="16" idx="0"/>
            <a:endCxn id="28" idx="2"/>
          </p:cNvCxnSpPr>
          <p:nvPr/>
        </p:nvCxnSpPr>
        <p:spPr bwMode="auto">
          <a:xfrm flipV="1">
            <a:off x="3497184" y="3277181"/>
            <a:ext cx="0" cy="58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A09C7639-FFE9-42E9-A007-F88129646E53}"/>
              </a:ext>
            </a:extLst>
          </p:cNvPr>
          <p:cNvCxnSpPr>
            <a:cxnSpLocks/>
            <a:stCxn id="28" idx="0"/>
            <a:endCxn id="40" idx="2"/>
          </p:cNvCxnSpPr>
          <p:nvPr/>
        </p:nvCxnSpPr>
        <p:spPr bwMode="auto">
          <a:xfrm flipV="1">
            <a:off x="3497184" y="1836576"/>
            <a:ext cx="1201340" cy="6071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圆角 39">
            <a:extLst>
              <a:ext uri="{FF2B5EF4-FFF2-40B4-BE49-F238E27FC236}">
                <a16:creationId xmlns:a16="http://schemas.microsoft.com/office/drawing/2014/main" id="{1BA4BC95-510B-45B5-9D6B-B85DB025D00F}"/>
              </a:ext>
            </a:extLst>
          </p:cNvPr>
          <p:cNvSpPr/>
          <p:nvPr/>
        </p:nvSpPr>
        <p:spPr>
          <a:xfrm>
            <a:off x="3722612" y="1003138"/>
            <a:ext cx="1951824" cy="83343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600" dirty="0"/>
              <a:t>虚拟机里面的</a:t>
            </a:r>
            <a:r>
              <a:rPr lang="en-US" altLang="zh-CN" sz="1600" dirty="0"/>
              <a:t>Ubuntu</a:t>
            </a:r>
            <a:endParaRPr lang="zh-CN" altLang="en-US" sz="1600" dirty="0"/>
          </a:p>
        </p:txBody>
      </p:sp>
      <p:sp>
        <p:nvSpPr>
          <p:cNvPr id="32" name="左大括号 31">
            <a:extLst>
              <a:ext uri="{FF2B5EF4-FFF2-40B4-BE49-F238E27FC236}">
                <a16:creationId xmlns:a16="http://schemas.microsoft.com/office/drawing/2014/main" id="{D7399305-5C49-4B69-B855-F83325B9C872}"/>
              </a:ext>
            </a:extLst>
          </p:cNvPr>
          <p:cNvSpPr/>
          <p:nvPr/>
        </p:nvSpPr>
        <p:spPr bwMode="auto">
          <a:xfrm>
            <a:off x="1120806" y="2315871"/>
            <a:ext cx="366639" cy="3901093"/>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3" name="文本框 32">
            <a:extLst>
              <a:ext uri="{FF2B5EF4-FFF2-40B4-BE49-F238E27FC236}">
                <a16:creationId xmlns:a16="http://schemas.microsoft.com/office/drawing/2014/main" id="{B5A88732-52AD-4ACC-A6E5-3F3E812C1B87}"/>
              </a:ext>
            </a:extLst>
          </p:cNvPr>
          <p:cNvSpPr txBox="1"/>
          <p:nvPr/>
        </p:nvSpPr>
        <p:spPr>
          <a:xfrm>
            <a:off x="176209" y="4081751"/>
            <a:ext cx="877163" cy="369332"/>
          </a:xfrm>
          <a:prstGeom prst="rect">
            <a:avLst/>
          </a:prstGeom>
          <a:noFill/>
        </p:spPr>
        <p:txBody>
          <a:bodyPr wrap="none" rtlCol="0">
            <a:spAutoFit/>
          </a:bodyPr>
          <a:lstStyle/>
          <a:p>
            <a:r>
              <a:rPr lang="zh-CN" altLang="en-US" dirty="0"/>
              <a:t>计算机</a:t>
            </a:r>
          </a:p>
        </p:txBody>
      </p:sp>
      <p:cxnSp>
        <p:nvCxnSpPr>
          <p:cNvPr id="54" name="直接箭头连接符 53">
            <a:extLst>
              <a:ext uri="{FF2B5EF4-FFF2-40B4-BE49-F238E27FC236}">
                <a16:creationId xmlns:a16="http://schemas.microsoft.com/office/drawing/2014/main" id="{F8EE7BB8-2BFF-4199-B425-5D71830D8786}"/>
              </a:ext>
            </a:extLst>
          </p:cNvPr>
          <p:cNvCxnSpPr>
            <a:stCxn id="16" idx="0"/>
            <a:endCxn id="26" idx="2"/>
          </p:cNvCxnSpPr>
          <p:nvPr/>
        </p:nvCxnSpPr>
        <p:spPr bwMode="auto">
          <a:xfrm flipV="1">
            <a:off x="3497184" y="3277181"/>
            <a:ext cx="1626575" cy="584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a:extLst>
              <a:ext uri="{FF2B5EF4-FFF2-40B4-BE49-F238E27FC236}">
                <a16:creationId xmlns:a16="http://schemas.microsoft.com/office/drawing/2014/main" id="{7D297079-2411-4513-93F6-1FA9D6022ADE}"/>
              </a:ext>
            </a:extLst>
          </p:cNvPr>
          <p:cNvCxnSpPr>
            <a:endCxn id="29" idx="2"/>
          </p:cNvCxnSpPr>
          <p:nvPr/>
        </p:nvCxnSpPr>
        <p:spPr bwMode="auto">
          <a:xfrm flipV="1">
            <a:off x="3505710" y="3268968"/>
            <a:ext cx="3260929" cy="5926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矩形: 圆角 72">
            <a:extLst>
              <a:ext uri="{FF2B5EF4-FFF2-40B4-BE49-F238E27FC236}">
                <a16:creationId xmlns:a16="http://schemas.microsoft.com/office/drawing/2014/main" id="{D910720A-BC58-41A5-839D-7881AEE8E636}"/>
              </a:ext>
            </a:extLst>
          </p:cNvPr>
          <p:cNvSpPr/>
          <p:nvPr/>
        </p:nvSpPr>
        <p:spPr>
          <a:xfrm>
            <a:off x="9446100" y="4960607"/>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磁盘</a:t>
            </a:r>
          </a:p>
        </p:txBody>
      </p:sp>
      <p:sp>
        <p:nvSpPr>
          <p:cNvPr id="74" name="矩形: 圆角 73">
            <a:extLst>
              <a:ext uri="{FF2B5EF4-FFF2-40B4-BE49-F238E27FC236}">
                <a16:creationId xmlns:a16="http://schemas.microsoft.com/office/drawing/2014/main" id="{EC72519A-9610-4786-96AC-BCCE740A6A63}"/>
              </a:ext>
            </a:extLst>
          </p:cNvPr>
          <p:cNvSpPr/>
          <p:nvPr/>
        </p:nvSpPr>
        <p:spPr>
          <a:xfrm>
            <a:off x="9446100" y="3534533"/>
            <a:ext cx="150256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内存</a:t>
            </a:r>
          </a:p>
        </p:txBody>
      </p:sp>
      <p:sp>
        <p:nvSpPr>
          <p:cNvPr id="75" name="矩形: 圆角 74">
            <a:extLst>
              <a:ext uri="{FF2B5EF4-FFF2-40B4-BE49-F238E27FC236}">
                <a16:creationId xmlns:a16="http://schemas.microsoft.com/office/drawing/2014/main" id="{E7B94B9E-1284-4B32-8DA0-DD6F2004B722}"/>
              </a:ext>
            </a:extLst>
          </p:cNvPr>
          <p:cNvSpPr/>
          <p:nvPr/>
        </p:nvSpPr>
        <p:spPr>
          <a:xfrm>
            <a:off x="9446100" y="2102214"/>
            <a:ext cx="1502568" cy="83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CPU</a:t>
            </a:r>
            <a:endParaRPr lang="zh-CN" altLang="en-US" sz="1600" dirty="0"/>
          </a:p>
        </p:txBody>
      </p:sp>
      <p:sp>
        <p:nvSpPr>
          <p:cNvPr id="76" name="箭头: 上 75">
            <a:extLst>
              <a:ext uri="{FF2B5EF4-FFF2-40B4-BE49-F238E27FC236}">
                <a16:creationId xmlns:a16="http://schemas.microsoft.com/office/drawing/2014/main" id="{878FA029-8C36-4B90-865E-CFB60C18C519}"/>
              </a:ext>
            </a:extLst>
          </p:cNvPr>
          <p:cNvSpPr/>
          <p:nvPr/>
        </p:nvSpPr>
        <p:spPr bwMode="auto">
          <a:xfrm>
            <a:off x="9614779" y="2935651"/>
            <a:ext cx="302100" cy="59263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77" name="箭头: 上 76">
            <a:extLst>
              <a:ext uri="{FF2B5EF4-FFF2-40B4-BE49-F238E27FC236}">
                <a16:creationId xmlns:a16="http://schemas.microsoft.com/office/drawing/2014/main" id="{E98B547E-7CCE-4AE0-B5E4-EB90BACB68FC}"/>
              </a:ext>
            </a:extLst>
          </p:cNvPr>
          <p:cNvSpPr/>
          <p:nvPr/>
        </p:nvSpPr>
        <p:spPr bwMode="auto">
          <a:xfrm>
            <a:off x="9621044" y="4367971"/>
            <a:ext cx="302100" cy="592636"/>
          </a:xfrm>
          <a:prstGeom prs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79" name="箭头: 下 78">
            <a:extLst>
              <a:ext uri="{FF2B5EF4-FFF2-40B4-BE49-F238E27FC236}">
                <a16:creationId xmlns:a16="http://schemas.microsoft.com/office/drawing/2014/main" id="{BCFCE033-246C-4AC3-A8D5-825D772D7E38}"/>
              </a:ext>
            </a:extLst>
          </p:cNvPr>
          <p:cNvSpPr/>
          <p:nvPr/>
        </p:nvSpPr>
        <p:spPr bwMode="auto">
          <a:xfrm>
            <a:off x="10466426" y="2941896"/>
            <a:ext cx="302100" cy="59263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80" name="箭头: 下 79">
            <a:extLst>
              <a:ext uri="{FF2B5EF4-FFF2-40B4-BE49-F238E27FC236}">
                <a16:creationId xmlns:a16="http://schemas.microsoft.com/office/drawing/2014/main" id="{4D6309D1-E495-4721-B47C-B9E3692E68D7}"/>
              </a:ext>
            </a:extLst>
          </p:cNvPr>
          <p:cNvSpPr/>
          <p:nvPr/>
        </p:nvSpPr>
        <p:spPr bwMode="auto">
          <a:xfrm>
            <a:off x="10466426" y="4367971"/>
            <a:ext cx="302100" cy="592637"/>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81" name="文本框 80">
            <a:extLst>
              <a:ext uri="{FF2B5EF4-FFF2-40B4-BE49-F238E27FC236}">
                <a16:creationId xmlns:a16="http://schemas.microsoft.com/office/drawing/2014/main" id="{D6B72364-ECD9-4DF8-904E-1BADBEEE0D5A}"/>
              </a:ext>
            </a:extLst>
          </p:cNvPr>
          <p:cNvSpPr txBox="1"/>
          <p:nvPr/>
        </p:nvSpPr>
        <p:spPr>
          <a:xfrm>
            <a:off x="8932047" y="4369692"/>
            <a:ext cx="651724" cy="646331"/>
          </a:xfrm>
          <a:prstGeom prst="rect">
            <a:avLst/>
          </a:prstGeom>
          <a:noFill/>
        </p:spPr>
        <p:txBody>
          <a:bodyPr wrap="square" rtlCol="0">
            <a:spAutoFit/>
          </a:bodyPr>
          <a:lstStyle/>
          <a:p>
            <a:r>
              <a:rPr lang="zh-CN" altLang="en-US" dirty="0"/>
              <a:t>读取数据</a:t>
            </a:r>
          </a:p>
        </p:txBody>
      </p:sp>
      <p:sp>
        <p:nvSpPr>
          <p:cNvPr id="82" name="文本框 81">
            <a:extLst>
              <a:ext uri="{FF2B5EF4-FFF2-40B4-BE49-F238E27FC236}">
                <a16:creationId xmlns:a16="http://schemas.microsoft.com/office/drawing/2014/main" id="{9BC7125D-996D-42D4-A6A7-B2AA1FAB8A1B}"/>
              </a:ext>
            </a:extLst>
          </p:cNvPr>
          <p:cNvSpPr txBox="1"/>
          <p:nvPr/>
        </p:nvSpPr>
        <p:spPr>
          <a:xfrm>
            <a:off x="10901223" y="4370706"/>
            <a:ext cx="651724" cy="646331"/>
          </a:xfrm>
          <a:prstGeom prst="rect">
            <a:avLst/>
          </a:prstGeom>
          <a:noFill/>
        </p:spPr>
        <p:txBody>
          <a:bodyPr wrap="square" rtlCol="0">
            <a:spAutoFit/>
          </a:bodyPr>
          <a:lstStyle/>
          <a:p>
            <a:r>
              <a:rPr lang="zh-CN" altLang="en-US" dirty="0"/>
              <a:t>写入数据</a:t>
            </a:r>
          </a:p>
        </p:txBody>
      </p:sp>
      <p:sp>
        <p:nvSpPr>
          <p:cNvPr id="83" name="文本框 82">
            <a:extLst>
              <a:ext uri="{FF2B5EF4-FFF2-40B4-BE49-F238E27FC236}">
                <a16:creationId xmlns:a16="http://schemas.microsoft.com/office/drawing/2014/main" id="{8E2182CF-AE5B-4B37-A33A-76B3C4900ECE}"/>
              </a:ext>
            </a:extLst>
          </p:cNvPr>
          <p:cNvSpPr txBox="1"/>
          <p:nvPr/>
        </p:nvSpPr>
        <p:spPr>
          <a:xfrm>
            <a:off x="9882985" y="2915049"/>
            <a:ext cx="651724" cy="646331"/>
          </a:xfrm>
          <a:prstGeom prst="rect">
            <a:avLst/>
          </a:prstGeom>
          <a:noFill/>
        </p:spPr>
        <p:txBody>
          <a:bodyPr wrap="square" rtlCol="0">
            <a:spAutoFit/>
          </a:bodyPr>
          <a:lstStyle/>
          <a:p>
            <a:r>
              <a:rPr lang="zh-CN" altLang="en-US" dirty="0"/>
              <a:t>处理数据</a:t>
            </a:r>
          </a:p>
        </p:txBody>
      </p:sp>
      <p:sp>
        <p:nvSpPr>
          <p:cNvPr id="92" name="矩形: 圆角 91">
            <a:extLst>
              <a:ext uri="{FF2B5EF4-FFF2-40B4-BE49-F238E27FC236}">
                <a16:creationId xmlns:a16="http://schemas.microsoft.com/office/drawing/2014/main" id="{DAAF1D61-12A7-4A59-BDB3-BE4D4A45C120}"/>
              </a:ext>
            </a:extLst>
          </p:cNvPr>
          <p:cNvSpPr/>
          <p:nvPr/>
        </p:nvSpPr>
        <p:spPr>
          <a:xfrm>
            <a:off x="6095999" y="61117"/>
            <a:ext cx="3801036" cy="83343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dirty="0"/>
              <a:t>docker</a:t>
            </a:r>
            <a:r>
              <a:rPr lang="zh-CN" altLang="en-US" sz="1600" dirty="0"/>
              <a:t>，</a:t>
            </a:r>
            <a:r>
              <a:rPr lang="en-US" altLang="zh-CN" sz="1600" dirty="0"/>
              <a:t>git</a:t>
            </a:r>
            <a:r>
              <a:rPr lang="zh-CN" altLang="en-US" sz="1600" dirty="0"/>
              <a:t>，</a:t>
            </a:r>
            <a:r>
              <a:rPr lang="en-US" altLang="zh-CN" sz="1600" dirty="0"/>
              <a:t>go</a:t>
            </a:r>
            <a:r>
              <a:rPr lang="zh-CN" altLang="en-US" sz="1600" dirty="0"/>
              <a:t>，</a:t>
            </a:r>
            <a:r>
              <a:rPr lang="en-US" altLang="zh-CN" sz="1600" dirty="0"/>
              <a:t>docker </a:t>
            </a:r>
            <a:r>
              <a:rPr lang="zh-CN" altLang="en-US" sz="1600" dirty="0"/>
              <a:t>拉取的镜像</a:t>
            </a:r>
          </a:p>
        </p:txBody>
      </p:sp>
      <p:cxnSp>
        <p:nvCxnSpPr>
          <p:cNvPr id="94" name="直接箭头连接符 93">
            <a:extLst>
              <a:ext uri="{FF2B5EF4-FFF2-40B4-BE49-F238E27FC236}">
                <a16:creationId xmlns:a16="http://schemas.microsoft.com/office/drawing/2014/main" id="{21D15CD8-F02D-484F-A0FB-399A1BA24D46}"/>
              </a:ext>
            </a:extLst>
          </p:cNvPr>
          <p:cNvCxnSpPr>
            <a:cxnSpLocks/>
            <a:stCxn id="40" idx="0"/>
            <a:endCxn id="92" idx="1"/>
          </p:cNvCxnSpPr>
          <p:nvPr/>
        </p:nvCxnSpPr>
        <p:spPr bwMode="auto">
          <a:xfrm flipV="1">
            <a:off x="4698524" y="477836"/>
            <a:ext cx="1397475" cy="52530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4533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6</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26670"/>
            <a:ext cx="2236510" cy="584775"/>
          </a:xfrm>
          <a:prstGeom prst="rect">
            <a:avLst/>
          </a:prstGeom>
          <a:noFill/>
        </p:spPr>
        <p:txBody>
          <a:bodyPr wrap="none" rtlCol="0">
            <a:spAutoFit/>
          </a:bodyPr>
          <a:lstStyle/>
          <a:p>
            <a:r>
              <a:rPr kumimoji="1" lang="zh-CN" altLang="en-US" sz="3200" b="1" dirty="0"/>
              <a:t>计算机简介</a:t>
            </a:r>
            <a:endParaRPr kumimoji="1" lang="en-US" altLang="zh-CN" sz="3200" b="1" dirty="0"/>
          </a:p>
        </p:txBody>
      </p:sp>
      <p:pic>
        <p:nvPicPr>
          <p:cNvPr id="39" name="图片 38">
            <a:extLst>
              <a:ext uri="{FF2B5EF4-FFF2-40B4-BE49-F238E27FC236}">
                <a16:creationId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14" name="矩形: 圆角 13">
            <a:extLst>
              <a:ext uri="{FF2B5EF4-FFF2-40B4-BE49-F238E27FC236}">
                <a16:creationId xmlns:a16="http://schemas.microsoft.com/office/drawing/2014/main" id="{2CF022FF-CD1E-4E7D-BD26-803C9E75D595}"/>
              </a:ext>
            </a:extLst>
          </p:cNvPr>
          <p:cNvSpPr/>
          <p:nvPr/>
        </p:nvSpPr>
        <p:spPr>
          <a:xfrm>
            <a:off x="1741014" y="2355467"/>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应用软件</a:t>
            </a:r>
          </a:p>
        </p:txBody>
      </p:sp>
      <p:sp>
        <p:nvSpPr>
          <p:cNvPr id="15" name="矩形: 圆角 14">
            <a:extLst>
              <a:ext uri="{FF2B5EF4-FFF2-40B4-BE49-F238E27FC236}">
                <a16:creationId xmlns:a16="http://schemas.microsoft.com/office/drawing/2014/main" id="{99546437-F2CF-4802-8E38-EFAD93C4A321}"/>
              </a:ext>
            </a:extLst>
          </p:cNvPr>
          <p:cNvSpPr/>
          <p:nvPr/>
        </p:nvSpPr>
        <p:spPr>
          <a:xfrm>
            <a:off x="1733870" y="3775880"/>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操作系统</a:t>
            </a:r>
          </a:p>
        </p:txBody>
      </p:sp>
      <p:sp>
        <p:nvSpPr>
          <p:cNvPr id="16" name="矩形: 圆角 15">
            <a:extLst>
              <a:ext uri="{FF2B5EF4-FFF2-40B4-BE49-F238E27FC236}">
                <a16:creationId xmlns:a16="http://schemas.microsoft.com/office/drawing/2014/main" id="{1E66ED73-3344-4404-A205-E7A1050E1CF1}"/>
              </a:ext>
            </a:extLst>
          </p:cNvPr>
          <p:cNvSpPr/>
          <p:nvPr/>
        </p:nvSpPr>
        <p:spPr>
          <a:xfrm>
            <a:off x="3257196" y="3861604"/>
            <a:ext cx="1463488"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Windows</a:t>
            </a:r>
            <a:endParaRPr lang="zh-CN" altLang="en-US" sz="1600" dirty="0"/>
          </a:p>
        </p:txBody>
      </p:sp>
      <p:sp>
        <p:nvSpPr>
          <p:cNvPr id="22" name="箭头: 上下 21">
            <a:extLst>
              <a:ext uri="{FF2B5EF4-FFF2-40B4-BE49-F238E27FC236}">
                <a16:creationId xmlns:a16="http://schemas.microsoft.com/office/drawing/2014/main" id="{B3360638-738B-48C8-9EC7-DD51E9A27510}"/>
              </a:ext>
            </a:extLst>
          </p:cNvPr>
          <p:cNvSpPr/>
          <p:nvPr/>
        </p:nvSpPr>
        <p:spPr>
          <a:xfrm>
            <a:off x="3877829" y="4756957"/>
            <a:ext cx="222223"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B082DB77-BB50-4986-9553-D0DEB820A754}"/>
              </a:ext>
            </a:extLst>
          </p:cNvPr>
          <p:cNvSpPr/>
          <p:nvPr/>
        </p:nvSpPr>
        <p:spPr>
          <a:xfrm>
            <a:off x="1733869" y="5187965"/>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硬件</a:t>
            </a:r>
            <a:endParaRPr lang="en-US" altLang="zh-CN" sz="1600" dirty="0"/>
          </a:p>
        </p:txBody>
      </p:sp>
      <p:sp>
        <p:nvSpPr>
          <p:cNvPr id="25" name="矩形: 圆角 24">
            <a:extLst>
              <a:ext uri="{FF2B5EF4-FFF2-40B4-BE49-F238E27FC236}">
                <a16:creationId xmlns:a16="http://schemas.microsoft.com/office/drawing/2014/main" id="{18CD8BAE-0173-4BEF-A3EE-8B26A0AA36AA}"/>
              </a:ext>
            </a:extLst>
          </p:cNvPr>
          <p:cNvSpPr/>
          <p:nvPr/>
        </p:nvSpPr>
        <p:spPr>
          <a:xfrm>
            <a:off x="2520080" y="5277775"/>
            <a:ext cx="2937723" cy="821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CPU + </a:t>
            </a:r>
            <a:r>
              <a:rPr lang="zh-CN" altLang="en-US" sz="1600" dirty="0"/>
              <a:t>内存 </a:t>
            </a:r>
            <a:r>
              <a:rPr lang="en-US" altLang="zh-CN" sz="1600" dirty="0"/>
              <a:t>+ </a:t>
            </a:r>
            <a:r>
              <a:rPr lang="zh-CN" altLang="en-US" sz="1600" dirty="0"/>
              <a:t>磁盘 </a:t>
            </a:r>
            <a:r>
              <a:rPr lang="en-US" altLang="zh-CN" sz="1600" dirty="0"/>
              <a:t>+ </a:t>
            </a:r>
            <a:r>
              <a:rPr lang="zh-CN" altLang="en-US" sz="1600" dirty="0"/>
              <a:t>外设等</a:t>
            </a:r>
          </a:p>
        </p:txBody>
      </p:sp>
      <p:sp>
        <p:nvSpPr>
          <p:cNvPr id="26" name="矩形: 圆角 25">
            <a:extLst>
              <a:ext uri="{FF2B5EF4-FFF2-40B4-BE49-F238E27FC236}">
                <a16:creationId xmlns:a16="http://schemas.microsoft.com/office/drawing/2014/main" id="{CDEE0BC3-C971-42AF-A2B2-595DF69657DE}"/>
              </a:ext>
            </a:extLst>
          </p:cNvPr>
          <p:cNvSpPr/>
          <p:nvPr/>
        </p:nvSpPr>
        <p:spPr>
          <a:xfrm>
            <a:off x="3024785" y="2429286"/>
            <a:ext cx="1031049"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PuTTY</a:t>
            </a:r>
            <a:endParaRPr lang="zh-CN" altLang="en-US" sz="1600" dirty="0"/>
          </a:p>
        </p:txBody>
      </p:sp>
      <p:sp>
        <p:nvSpPr>
          <p:cNvPr id="29" name="矩形: 圆角 28">
            <a:extLst>
              <a:ext uri="{FF2B5EF4-FFF2-40B4-BE49-F238E27FC236}">
                <a16:creationId xmlns:a16="http://schemas.microsoft.com/office/drawing/2014/main" id="{7BA6AE1E-5004-4B54-8EB8-C5E92BCA95AD}"/>
              </a:ext>
            </a:extLst>
          </p:cNvPr>
          <p:cNvSpPr/>
          <p:nvPr/>
        </p:nvSpPr>
        <p:spPr>
          <a:xfrm>
            <a:off x="4239341" y="2407514"/>
            <a:ext cx="1031049"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浏览器</a:t>
            </a:r>
          </a:p>
        </p:txBody>
      </p:sp>
      <p:sp>
        <p:nvSpPr>
          <p:cNvPr id="32" name="左大括号 31">
            <a:extLst>
              <a:ext uri="{FF2B5EF4-FFF2-40B4-BE49-F238E27FC236}">
                <a16:creationId xmlns:a16="http://schemas.microsoft.com/office/drawing/2014/main" id="{D7399305-5C49-4B69-B855-F83325B9C872}"/>
              </a:ext>
            </a:extLst>
          </p:cNvPr>
          <p:cNvSpPr/>
          <p:nvPr/>
        </p:nvSpPr>
        <p:spPr bwMode="auto">
          <a:xfrm>
            <a:off x="1120806" y="2315871"/>
            <a:ext cx="366639" cy="3901093"/>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3" name="文本框 32">
            <a:extLst>
              <a:ext uri="{FF2B5EF4-FFF2-40B4-BE49-F238E27FC236}">
                <a16:creationId xmlns:a16="http://schemas.microsoft.com/office/drawing/2014/main" id="{B5A88732-52AD-4ACC-A6E5-3F3E812C1B87}"/>
              </a:ext>
            </a:extLst>
          </p:cNvPr>
          <p:cNvSpPr txBox="1"/>
          <p:nvPr/>
        </p:nvSpPr>
        <p:spPr>
          <a:xfrm>
            <a:off x="191591" y="4002380"/>
            <a:ext cx="877163" cy="646331"/>
          </a:xfrm>
          <a:prstGeom prst="rect">
            <a:avLst/>
          </a:prstGeom>
          <a:noFill/>
        </p:spPr>
        <p:txBody>
          <a:bodyPr wrap="none" rtlCol="0">
            <a:spAutoFit/>
          </a:bodyPr>
          <a:lstStyle/>
          <a:p>
            <a:pPr algn="ctr"/>
            <a:r>
              <a:rPr lang="zh-CN" altLang="en-US" dirty="0"/>
              <a:t>本地</a:t>
            </a:r>
            <a:endParaRPr lang="en-US" altLang="zh-CN" dirty="0"/>
          </a:p>
          <a:p>
            <a:r>
              <a:rPr lang="zh-CN" altLang="en-US" dirty="0"/>
              <a:t>笔记本</a:t>
            </a:r>
          </a:p>
        </p:txBody>
      </p:sp>
      <p:cxnSp>
        <p:nvCxnSpPr>
          <p:cNvPr id="54" name="直接箭头连接符 53">
            <a:extLst>
              <a:ext uri="{FF2B5EF4-FFF2-40B4-BE49-F238E27FC236}">
                <a16:creationId xmlns:a16="http://schemas.microsoft.com/office/drawing/2014/main" id="{F8EE7BB8-2BFF-4199-B425-5D71830D8786}"/>
              </a:ext>
            </a:extLst>
          </p:cNvPr>
          <p:cNvCxnSpPr>
            <a:cxnSpLocks/>
            <a:stCxn id="16" idx="0"/>
            <a:endCxn id="26" idx="2"/>
          </p:cNvCxnSpPr>
          <p:nvPr/>
        </p:nvCxnSpPr>
        <p:spPr bwMode="auto">
          <a:xfrm flipH="1" flipV="1">
            <a:off x="3540310" y="3262724"/>
            <a:ext cx="448630" cy="598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9" name="矩形: 圆角 98">
            <a:extLst>
              <a:ext uri="{FF2B5EF4-FFF2-40B4-BE49-F238E27FC236}">
                <a16:creationId xmlns:a16="http://schemas.microsoft.com/office/drawing/2014/main" id="{30348E95-53E9-4AED-92D5-38E0A8971CBD}"/>
              </a:ext>
            </a:extLst>
          </p:cNvPr>
          <p:cNvSpPr/>
          <p:nvPr/>
        </p:nvSpPr>
        <p:spPr>
          <a:xfrm>
            <a:off x="6824197" y="2355467"/>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应用软件</a:t>
            </a:r>
          </a:p>
        </p:txBody>
      </p:sp>
      <p:sp>
        <p:nvSpPr>
          <p:cNvPr id="100" name="矩形: 圆角 99">
            <a:extLst>
              <a:ext uri="{FF2B5EF4-FFF2-40B4-BE49-F238E27FC236}">
                <a16:creationId xmlns:a16="http://schemas.microsoft.com/office/drawing/2014/main" id="{5B0DE670-B5D2-4BC8-80E9-B9A0F93C0A80}"/>
              </a:ext>
            </a:extLst>
          </p:cNvPr>
          <p:cNvSpPr/>
          <p:nvPr/>
        </p:nvSpPr>
        <p:spPr>
          <a:xfrm>
            <a:off x="6817053" y="3775880"/>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操作系统</a:t>
            </a:r>
          </a:p>
        </p:txBody>
      </p:sp>
      <p:sp>
        <p:nvSpPr>
          <p:cNvPr id="102" name="矩形: 圆角 101">
            <a:extLst>
              <a:ext uri="{FF2B5EF4-FFF2-40B4-BE49-F238E27FC236}">
                <a16:creationId xmlns:a16="http://schemas.microsoft.com/office/drawing/2014/main" id="{CC871220-FE69-4850-A8FC-FD97494F55C9}"/>
              </a:ext>
            </a:extLst>
          </p:cNvPr>
          <p:cNvSpPr/>
          <p:nvPr/>
        </p:nvSpPr>
        <p:spPr>
          <a:xfrm>
            <a:off x="8209304" y="3850541"/>
            <a:ext cx="1725639" cy="8334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GNU/Linux</a:t>
            </a:r>
            <a:endParaRPr lang="zh-CN" altLang="en-US" sz="1600" dirty="0"/>
          </a:p>
        </p:txBody>
      </p:sp>
      <p:sp>
        <p:nvSpPr>
          <p:cNvPr id="103" name="箭头: 上下 102">
            <a:extLst>
              <a:ext uri="{FF2B5EF4-FFF2-40B4-BE49-F238E27FC236}">
                <a16:creationId xmlns:a16="http://schemas.microsoft.com/office/drawing/2014/main" id="{5F99E48C-043A-40D1-ACEA-BF5795BC93EE}"/>
              </a:ext>
            </a:extLst>
          </p:cNvPr>
          <p:cNvSpPr/>
          <p:nvPr/>
        </p:nvSpPr>
        <p:spPr>
          <a:xfrm>
            <a:off x="8893558" y="4777194"/>
            <a:ext cx="222223" cy="41909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4" name="矩形: 圆角 103">
            <a:extLst>
              <a:ext uri="{FF2B5EF4-FFF2-40B4-BE49-F238E27FC236}">
                <a16:creationId xmlns:a16="http://schemas.microsoft.com/office/drawing/2014/main" id="{B31E1AE5-F87B-4ACE-AA02-19A8CD8F952D}"/>
              </a:ext>
            </a:extLst>
          </p:cNvPr>
          <p:cNvSpPr/>
          <p:nvPr/>
        </p:nvSpPr>
        <p:spPr>
          <a:xfrm>
            <a:off x="6817052" y="5187965"/>
            <a:ext cx="4058836" cy="98107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t>硬件</a:t>
            </a:r>
            <a:endParaRPr lang="en-US" altLang="zh-CN" sz="1600" dirty="0"/>
          </a:p>
        </p:txBody>
      </p:sp>
      <p:sp>
        <p:nvSpPr>
          <p:cNvPr id="105" name="矩形: 圆角 104">
            <a:extLst>
              <a:ext uri="{FF2B5EF4-FFF2-40B4-BE49-F238E27FC236}">
                <a16:creationId xmlns:a16="http://schemas.microsoft.com/office/drawing/2014/main" id="{AEB6C32E-DC3B-4452-ABCE-526B210BEE7A}"/>
              </a:ext>
            </a:extLst>
          </p:cNvPr>
          <p:cNvSpPr/>
          <p:nvPr/>
        </p:nvSpPr>
        <p:spPr>
          <a:xfrm>
            <a:off x="7603263" y="5277775"/>
            <a:ext cx="2937723" cy="821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CPU + </a:t>
            </a:r>
            <a:r>
              <a:rPr lang="zh-CN" altLang="en-US" sz="1600" dirty="0"/>
              <a:t>内存 </a:t>
            </a:r>
            <a:r>
              <a:rPr lang="en-US" altLang="zh-CN" sz="1600" dirty="0"/>
              <a:t>+ </a:t>
            </a:r>
            <a:r>
              <a:rPr lang="zh-CN" altLang="en-US" sz="1600" dirty="0"/>
              <a:t>磁盘等</a:t>
            </a:r>
          </a:p>
        </p:txBody>
      </p:sp>
      <p:sp>
        <p:nvSpPr>
          <p:cNvPr id="106" name="矩形: 圆角 105">
            <a:extLst>
              <a:ext uri="{FF2B5EF4-FFF2-40B4-BE49-F238E27FC236}">
                <a16:creationId xmlns:a16="http://schemas.microsoft.com/office/drawing/2014/main" id="{D7319269-FB07-4B87-AAB8-59C81C8D61C8}"/>
              </a:ext>
            </a:extLst>
          </p:cNvPr>
          <p:cNvSpPr/>
          <p:nvPr/>
        </p:nvSpPr>
        <p:spPr>
          <a:xfrm>
            <a:off x="8107968" y="2429286"/>
            <a:ext cx="1031049"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docker</a:t>
            </a:r>
            <a:endParaRPr lang="zh-CN" altLang="en-US" sz="1600" dirty="0"/>
          </a:p>
        </p:txBody>
      </p:sp>
      <p:sp>
        <p:nvSpPr>
          <p:cNvPr id="107" name="矩形: 圆角 106">
            <a:extLst>
              <a:ext uri="{FF2B5EF4-FFF2-40B4-BE49-F238E27FC236}">
                <a16:creationId xmlns:a16="http://schemas.microsoft.com/office/drawing/2014/main" id="{D721225F-BCCF-4DD2-AADF-10EA6D51D609}"/>
              </a:ext>
            </a:extLst>
          </p:cNvPr>
          <p:cNvSpPr/>
          <p:nvPr/>
        </p:nvSpPr>
        <p:spPr>
          <a:xfrm>
            <a:off x="9322524" y="2407514"/>
            <a:ext cx="1031049" cy="833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go</a:t>
            </a:r>
          </a:p>
        </p:txBody>
      </p:sp>
      <p:cxnSp>
        <p:nvCxnSpPr>
          <p:cNvPr id="110" name="直接箭头连接符 109">
            <a:extLst>
              <a:ext uri="{FF2B5EF4-FFF2-40B4-BE49-F238E27FC236}">
                <a16:creationId xmlns:a16="http://schemas.microsoft.com/office/drawing/2014/main" id="{508D9052-BE20-4753-9327-ED7CAADF38B6}"/>
              </a:ext>
            </a:extLst>
          </p:cNvPr>
          <p:cNvCxnSpPr>
            <a:cxnSpLocks/>
            <a:endCxn id="106" idx="2"/>
          </p:cNvCxnSpPr>
          <p:nvPr/>
        </p:nvCxnSpPr>
        <p:spPr bwMode="auto">
          <a:xfrm flipH="1" flipV="1">
            <a:off x="8623493" y="3262724"/>
            <a:ext cx="381177" cy="5988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CFDBD5C0-8722-46AE-8B47-F34208C7F8FF}"/>
              </a:ext>
            </a:extLst>
          </p:cNvPr>
          <p:cNvCxnSpPr>
            <a:stCxn id="16" idx="0"/>
            <a:endCxn id="29" idx="2"/>
          </p:cNvCxnSpPr>
          <p:nvPr/>
        </p:nvCxnSpPr>
        <p:spPr bwMode="auto">
          <a:xfrm flipV="1">
            <a:off x="3988940" y="3240952"/>
            <a:ext cx="765926" cy="62065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箭头连接符 36">
            <a:extLst>
              <a:ext uri="{FF2B5EF4-FFF2-40B4-BE49-F238E27FC236}">
                <a16:creationId xmlns:a16="http://schemas.microsoft.com/office/drawing/2014/main" id="{DF60584A-B75E-4238-B7A1-775C1C304175}"/>
              </a:ext>
            </a:extLst>
          </p:cNvPr>
          <p:cNvCxnSpPr>
            <a:stCxn id="102" idx="0"/>
            <a:endCxn id="107" idx="2"/>
          </p:cNvCxnSpPr>
          <p:nvPr/>
        </p:nvCxnSpPr>
        <p:spPr bwMode="auto">
          <a:xfrm flipV="1">
            <a:off x="9072124" y="3240952"/>
            <a:ext cx="765925" cy="6095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箭头连接符 112">
            <a:extLst>
              <a:ext uri="{FF2B5EF4-FFF2-40B4-BE49-F238E27FC236}">
                <a16:creationId xmlns:a16="http://schemas.microsoft.com/office/drawing/2014/main" id="{DB0EACD0-1109-47E4-8873-F7D266EA3D6A}"/>
              </a:ext>
            </a:extLst>
          </p:cNvPr>
          <p:cNvCxnSpPr>
            <a:stCxn id="29" idx="3"/>
            <a:endCxn id="102" idx="1"/>
          </p:cNvCxnSpPr>
          <p:nvPr/>
        </p:nvCxnSpPr>
        <p:spPr bwMode="auto">
          <a:xfrm>
            <a:off x="5270390" y="2824233"/>
            <a:ext cx="2938914" cy="144302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文本框 114">
            <a:extLst>
              <a:ext uri="{FF2B5EF4-FFF2-40B4-BE49-F238E27FC236}">
                <a16:creationId xmlns:a16="http://schemas.microsoft.com/office/drawing/2014/main" id="{E19DC150-D5FA-4F78-9979-94C5B8CF36C7}"/>
              </a:ext>
            </a:extLst>
          </p:cNvPr>
          <p:cNvSpPr txBox="1"/>
          <p:nvPr/>
        </p:nvSpPr>
        <p:spPr>
          <a:xfrm>
            <a:off x="5997117" y="2644088"/>
            <a:ext cx="646331" cy="646331"/>
          </a:xfrm>
          <a:prstGeom prst="rect">
            <a:avLst/>
          </a:prstGeom>
          <a:noFill/>
        </p:spPr>
        <p:txBody>
          <a:bodyPr wrap="none" rtlCol="0">
            <a:spAutoFit/>
          </a:bodyPr>
          <a:lstStyle/>
          <a:p>
            <a:r>
              <a:rPr lang="zh-CN" altLang="en-US" dirty="0"/>
              <a:t>命令</a:t>
            </a:r>
            <a:endParaRPr lang="en-US" altLang="zh-CN" dirty="0"/>
          </a:p>
          <a:p>
            <a:r>
              <a:rPr lang="zh-CN" altLang="en-US" dirty="0"/>
              <a:t>控制</a:t>
            </a:r>
          </a:p>
        </p:txBody>
      </p:sp>
      <p:cxnSp>
        <p:nvCxnSpPr>
          <p:cNvPr id="117" name="直接箭头连接符 116">
            <a:extLst>
              <a:ext uri="{FF2B5EF4-FFF2-40B4-BE49-F238E27FC236}">
                <a16:creationId xmlns:a16="http://schemas.microsoft.com/office/drawing/2014/main" id="{FDF67CA2-7988-4921-937F-B7A13DF7B05D}"/>
              </a:ext>
            </a:extLst>
          </p:cNvPr>
          <p:cNvCxnSpPr/>
          <p:nvPr/>
        </p:nvCxnSpPr>
        <p:spPr bwMode="auto">
          <a:xfrm flipH="1" flipV="1">
            <a:off x="5270390" y="3057583"/>
            <a:ext cx="2990966" cy="14964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文本框 121">
            <a:extLst>
              <a:ext uri="{FF2B5EF4-FFF2-40B4-BE49-F238E27FC236}">
                <a16:creationId xmlns:a16="http://schemas.microsoft.com/office/drawing/2014/main" id="{AC1B0ED2-7006-49FF-847B-E2F5F90D422B}"/>
              </a:ext>
            </a:extLst>
          </p:cNvPr>
          <p:cNvSpPr txBox="1"/>
          <p:nvPr/>
        </p:nvSpPr>
        <p:spPr>
          <a:xfrm>
            <a:off x="5880793" y="3579593"/>
            <a:ext cx="646331" cy="646331"/>
          </a:xfrm>
          <a:prstGeom prst="rect">
            <a:avLst/>
          </a:prstGeom>
          <a:noFill/>
        </p:spPr>
        <p:txBody>
          <a:bodyPr wrap="none" rtlCol="0">
            <a:spAutoFit/>
          </a:bodyPr>
          <a:lstStyle/>
          <a:p>
            <a:r>
              <a:rPr lang="zh-CN" altLang="en-US" dirty="0"/>
              <a:t>结果</a:t>
            </a:r>
            <a:endParaRPr lang="en-US" altLang="zh-CN" dirty="0"/>
          </a:p>
          <a:p>
            <a:r>
              <a:rPr lang="zh-CN" altLang="en-US" dirty="0"/>
              <a:t>返回</a:t>
            </a:r>
            <a:endParaRPr lang="en-US" altLang="zh-CN" dirty="0"/>
          </a:p>
        </p:txBody>
      </p:sp>
      <p:sp>
        <p:nvSpPr>
          <p:cNvPr id="123" name="左大括号 122">
            <a:extLst>
              <a:ext uri="{FF2B5EF4-FFF2-40B4-BE49-F238E27FC236}">
                <a16:creationId xmlns:a16="http://schemas.microsoft.com/office/drawing/2014/main" id="{3C2145DC-B953-43C0-A8BF-76BF57E36CF9}"/>
              </a:ext>
            </a:extLst>
          </p:cNvPr>
          <p:cNvSpPr/>
          <p:nvPr/>
        </p:nvSpPr>
        <p:spPr bwMode="auto">
          <a:xfrm rot="10800000">
            <a:off x="11077269" y="2327776"/>
            <a:ext cx="366639" cy="3901093"/>
          </a:xfrm>
          <a:prstGeom prst="lef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124" name="文本框 123">
            <a:extLst>
              <a:ext uri="{FF2B5EF4-FFF2-40B4-BE49-F238E27FC236}">
                <a16:creationId xmlns:a16="http://schemas.microsoft.com/office/drawing/2014/main" id="{B418063E-5E3B-4706-B2F0-984552A2DB64}"/>
              </a:ext>
            </a:extLst>
          </p:cNvPr>
          <p:cNvSpPr txBox="1"/>
          <p:nvPr/>
        </p:nvSpPr>
        <p:spPr>
          <a:xfrm>
            <a:off x="11468602" y="3678158"/>
            <a:ext cx="366640" cy="1200329"/>
          </a:xfrm>
          <a:prstGeom prst="rect">
            <a:avLst/>
          </a:prstGeom>
          <a:noFill/>
        </p:spPr>
        <p:txBody>
          <a:bodyPr wrap="square" rtlCol="0">
            <a:spAutoFit/>
          </a:bodyPr>
          <a:lstStyle/>
          <a:p>
            <a:r>
              <a:rPr lang="zh-CN" altLang="en-US" dirty="0"/>
              <a:t>云服务</a:t>
            </a:r>
            <a:endParaRPr lang="en-US" altLang="zh-CN" dirty="0"/>
          </a:p>
          <a:p>
            <a:r>
              <a:rPr lang="zh-CN" altLang="en-US" dirty="0"/>
              <a:t>器</a:t>
            </a:r>
          </a:p>
        </p:txBody>
      </p:sp>
    </p:spTree>
    <p:extLst>
      <p:ext uri="{BB962C8B-B14F-4D97-AF65-F5344CB8AC3E}">
        <p14:creationId xmlns:p14="http://schemas.microsoft.com/office/powerpoint/2010/main" val="196317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7</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26670"/>
            <a:ext cx="2169184" cy="584775"/>
          </a:xfrm>
          <a:prstGeom prst="rect">
            <a:avLst/>
          </a:prstGeom>
          <a:noFill/>
        </p:spPr>
        <p:txBody>
          <a:bodyPr wrap="none" rtlCol="0">
            <a:spAutoFit/>
          </a:bodyPr>
          <a:lstStyle/>
          <a:p>
            <a:r>
              <a:rPr kumimoji="1" lang="en-US" altLang="zh-CN" sz="3200" b="1" dirty="0"/>
              <a:t>Linux </a:t>
            </a:r>
            <a:r>
              <a:rPr kumimoji="1" lang="zh-CN" altLang="en-US" sz="3200" b="1" dirty="0"/>
              <a:t>简介</a:t>
            </a:r>
            <a:endParaRPr kumimoji="1" lang="en-US" altLang="zh-CN" sz="3200" b="1" dirty="0"/>
          </a:p>
        </p:txBody>
      </p:sp>
      <p:pic>
        <p:nvPicPr>
          <p:cNvPr id="39" name="图片 38">
            <a:extLst>
              <a:ext uri="{FF2B5EF4-FFF2-40B4-BE49-F238E27FC236}">
                <a16:creationId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5" name="内容占位符 4">
            <a:extLst>
              <a:ext uri="{FF2B5EF4-FFF2-40B4-BE49-F238E27FC236}">
                <a16:creationId xmlns:a16="http://schemas.microsoft.com/office/drawing/2014/main" id="{F10A7B67-C591-4969-A51B-4F5BD25F4BDA}"/>
              </a:ext>
            </a:extLst>
          </p:cNvPr>
          <p:cNvSpPr>
            <a:spLocks noGrp="1"/>
          </p:cNvSpPr>
          <p:nvPr>
            <p:ph idx="1"/>
          </p:nvPr>
        </p:nvSpPr>
        <p:spPr>
          <a:xfrm>
            <a:off x="838200" y="1013012"/>
            <a:ext cx="10515600" cy="5163951"/>
          </a:xfrm>
        </p:spPr>
        <p:txBody>
          <a:bodyPr/>
          <a:lstStyle/>
          <a:p>
            <a:r>
              <a:rPr lang="zh-CN" altLang="en-US" dirty="0"/>
              <a:t>历史：</a:t>
            </a:r>
            <a:endParaRPr lang="en-US" altLang="zh-CN" dirty="0"/>
          </a:p>
          <a:p>
            <a:endParaRPr lang="en-US" altLang="zh-CN" dirty="0"/>
          </a:p>
          <a:p>
            <a:endParaRPr lang="en-US" altLang="zh-CN" dirty="0"/>
          </a:p>
          <a:p>
            <a:endParaRPr lang="en-US" altLang="zh-CN" dirty="0"/>
          </a:p>
          <a:p>
            <a:endParaRPr lang="en-US" altLang="zh-CN" dirty="0"/>
          </a:p>
        </p:txBody>
      </p:sp>
      <p:graphicFrame>
        <p:nvGraphicFramePr>
          <p:cNvPr id="9" name="图示 8">
            <a:extLst>
              <a:ext uri="{FF2B5EF4-FFF2-40B4-BE49-F238E27FC236}">
                <a16:creationId xmlns:a16="http://schemas.microsoft.com/office/drawing/2014/main" id="{1DC91CF8-C7A6-40B4-97E5-55182D1E4521}"/>
              </a:ext>
            </a:extLst>
          </p:cNvPr>
          <p:cNvGraphicFramePr/>
          <p:nvPr>
            <p:extLst>
              <p:ext uri="{D42A27DB-BD31-4B8C-83A1-F6EECF244321}">
                <p14:modId xmlns:p14="http://schemas.microsoft.com/office/powerpoint/2010/main" val="396266777"/>
              </p:ext>
            </p:extLst>
          </p:nvPr>
        </p:nvGraphicFramePr>
        <p:xfrm>
          <a:off x="1892636" y="1791711"/>
          <a:ext cx="4548094" cy="18532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1" name="组合 30">
            <a:extLst>
              <a:ext uri="{FF2B5EF4-FFF2-40B4-BE49-F238E27FC236}">
                <a16:creationId xmlns:a16="http://schemas.microsoft.com/office/drawing/2014/main" id="{60C63720-0AB7-4BF1-8000-16EB21179359}"/>
              </a:ext>
            </a:extLst>
          </p:cNvPr>
          <p:cNvGrpSpPr/>
          <p:nvPr/>
        </p:nvGrpSpPr>
        <p:grpSpPr>
          <a:xfrm>
            <a:off x="10283373" y="3262905"/>
            <a:ext cx="1243055" cy="1085828"/>
            <a:chOff x="3349333" y="450563"/>
            <a:chExt cx="1194762" cy="973455"/>
          </a:xfrm>
        </p:grpSpPr>
        <p:sp>
          <p:nvSpPr>
            <p:cNvPr id="34" name="矩形: 圆角 33">
              <a:extLst>
                <a:ext uri="{FF2B5EF4-FFF2-40B4-BE49-F238E27FC236}">
                  <a16:creationId xmlns:a16="http://schemas.microsoft.com/office/drawing/2014/main" id="{1C046CC7-A4AD-423E-8332-B117F7F5CAEA}"/>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5" name="矩形: 圆角 4">
              <a:extLst>
                <a:ext uri="{FF2B5EF4-FFF2-40B4-BE49-F238E27FC236}">
                  <a16:creationId xmlns:a16="http://schemas.microsoft.com/office/drawing/2014/main" id="{EECC4668-4FB6-4791-BF76-F1ED4C5E6D68}"/>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dirty="0"/>
                <a:t>2003</a:t>
              </a:r>
              <a:endParaRPr lang="en-US" altLang="zh-CN" sz="2000" kern="1200" dirty="0"/>
            </a:p>
            <a:p>
              <a:pPr marL="0" lvl="0" indent="0" algn="ctr" defTabSz="889000">
                <a:lnSpc>
                  <a:spcPct val="90000"/>
                </a:lnSpc>
                <a:spcBef>
                  <a:spcPct val="0"/>
                </a:spcBef>
                <a:spcAft>
                  <a:spcPct val="35000"/>
                </a:spcAft>
                <a:buNone/>
              </a:pPr>
              <a:r>
                <a:rPr lang="en-US" altLang="zh-CN" sz="2000" kern="1200" dirty="0"/>
                <a:t>Red Hat</a:t>
              </a:r>
              <a:endParaRPr lang="zh-CN" altLang="en-US" sz="2000" kern="1200" dirty="0"/>
            </a:p>
          </p:txBody>
        </p:sp>
      </p:grpSp>
      <p:grpSp>
        <p:nvGrpSpPr>
          <p:cNvPr id="37" name="组合 36">
            <a:extLst>
              <a:ext uri="{FF2B5EF4-FFF2-40B4-BE49-F238E27FC236}">
                <a16:creationId xmlns:a16="http://schemas.microsoft.com/office/drawing/2014/main" id="{1898D1D3-7610-44DA-B9DC-121B1117974D}"/>
              </a:ext>
            </a:extLst>
          </p:cNvPr>
          <p:cNvGrpSpPr/>
          <p:nvPr/>
        </p:nvGrpSpPr>
        <p:grpSpPr>
          <a:xfrm>
            <a:off x="6564141" y="2558237"/>
            <a:ext cx="253289" cy="296301"/>
            <a:chOff x="2990904" y="778451"/>
            <a:chExt cx="253289" cy="296301"/>
          </a:xfrm>
        </p:grpSpPr>
        <p:sp>
          <p:nvSpPr>
            <p:cNvPr id="38" name="箭头: 右 37">
              <a:extLst>
                <a:ext uri="{FF2B5EF4-FFF2-40B4-BE49-F238E27FC236}">
                  <a16:creationId xmlns:a16="http://schemas.microsoft.com/office/drawing/2014/main" id="{927F2281-84FD-4832-A21A-9FAFF183002C}"/>
                </a:ext>
              </a:extLst>
            </p:cNvPr>
            <p:cNvSpPr/>
            <p:nvPr/>
          </p:nvSpPr>
          <p:spPr>
            <a:xfrm>
              <a:off x="2990904" y="778451"/>
              <a:ext cx="253289" cy="29630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1" name="箭头: 右 4">
              <a:extLst>
                <a:ext uri="{FF2B5EF4-FFF2-40B4-BE49-F238E27FC236}">
                  <a16:creationId xmlns:a16="http://schemas.microsoft.com/office/drawing/2014/main" id="{4E323DBA-1CEE-4619-9249-6154B6BD2732}"/>
                </a:ext>
              </a:extLst>
            </p:cNvPr>
            <p:cNvSpPr txBox="1"/>
            <p:nvPr/>
          </p:nvSpPr>
          <p:spPr>
            <a:xfrm>
              <a:off x="2990904" y="837711"/>
              <a:ext cx="177302" cy="177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grpSp>
      <p:grpSp>
        <p:nvGrpSpPr>
          <p:cNvPr id="42" name="组合 41">
            <a:extLst>
              <a:ext uri="{FF2B5EF4-FFF2-40B4-BE49-F238E27FC236}">
                <a16:creationId xmlns:a16="http://schemas.microsoft.com/office/drawing/2014/main" id="{3A5B3E2D-8F51-4A55-A815-EC54AB3BA6CE}"/>
              </a:ext>
            </a:extLst>
          </p:cNvPr>
          <p:cNvGrpSpPr/>
          <p:nvPr/>
        </p:nvGrpSpPr>
        <p:grpSpPr>
          <a:xfrm>
            <a:off x="5974431" y="1018480"/>
            <a:ext cx="3218598" cy="999773"/>
            <a:chOff x="1394770" y="527712"/>
            <a:chExt cx="3093555" cy="896306"/>
          </a:xfrm>
        </p:grpSpPr>
        <p:sp>
          <p:nvSpPr>
            <p:cNvPr id="44" name="矩形: 圆角 43">
              <a:extLst>
                <a:ext uri="{FF2B5EF4-FFF2-40B4-BE49-F238E27FC236}">
                  <a16:creationId xmlns:a16="http://schemas.microsoft.com/office/drawing/2014/main" id="{81AE52A5-54AE-40E2-97BD-A40D31AD9AFF}"/>
                </a:ext>
              </a:extLst>
            </p:cNvPr>
            <p:cNvSpPr/>
            <p:nvPr/>
          </p:nvSpPr>
          <p:spPr>
            <a:xfrm>
              <a:off x="1394770" y="676618"/>
              <a:ext cx="1639001" cy="69923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dirty="0"/>
                <a:t>Free Software</a:t>
              </a:r>
              <a:r>
                <a:rPr lang="zh-CN" altLang="en-US" dirty="0"/>
                <a:t>运动</a:t>
              </a:r>
            </a:p>
          </p:txBody>
        </p:sp>
        <p:sp>
          <p:nvSpPr>
            <p:cNvPr id="45" name="矩形: 圆角 4">
              <a:extLst>
                <a:ext uri="{FF2B5EF4-FFF2-40B4-BE49-F238E27FC236}">
                  <a16:creationId xmlns:a16="http://schemas.microsoft.com/office/drawing/2014/main" id="{187E3D67-8541-4457-90CA-83B196E70BCE}"/>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p>
          </p:txBody>
        </p:sp>
      </p:grpSp>
      <p:sp>
        <p:nvSpPr>
          <p:cNvPr id="49" name="矩形: 圆角 48">
            <a:extLst>
              <a:ext uri="{FF2B5EF4-FFF2-40B4-BE49-F238E27FC236}">
                <a16:creationId xmlns:a16="http://schemas.microsoft.com/office/drawing/2014/main" id="{C0229090-7684-4985-8BE5-795CA0D5FE20}"/>
              </a:ext>
            </a:extLst>
          </p:cNvPr>
          <p:cNvSpPr/>
          <p:nvPr/>
        </p:nvSpPr>
        <p:spPr>
          <a:xfrm>
            <a:off x="7967112" y="3509862"/>
            <a:ext cx="1705250" cy="77995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altLang="zh-CN" dirty="0"/>
              <a:t>Open Source </a:t>
            </a:r>
          </a:p>
          <a:p>
            <a:r>
              <a:rPr lang="zh-CN" altLang="en-US" dirty="0"/>
              <a:t>运动</a:t>
            </a:r>
          </a:p>
        </p:txBody>
      </p:sp>
      <p:grpSp>
        <p:nvGrpSpPr>
          <p:cNvPr id="50" name="组合 49">
            <a:extLst>
              <a:ext uri="{FF2B5EF4-FFF2-40B4-BE49-F238E27FC236}">
                <a16:creationId xmlns:a16="http://schemas.microsoft.com/office/drawing/2014/main" id="{DA6FCAE1-D9CA-42A3-B56A-E9616E09829A}"/>
              </a:ext>
            </a:extLst>
          </p:cNvPr>
          <p:cNvGrpSpPr/>
          <p:nvPr/>
        </p:nvGrpSpPr>
        <p:grpSpPr>
          <a:xfrm>
            <a:off x="10350767" y="891761"/>
            <a:ext cx="1243055" cy="1085828"/>
            <a:chOff x="3349333" y="450563"/>
            <a:chExt cx="1194762" cy="973455"/>
          </a:xfrm>
        </p:grpSpPr>
        <p:sp>
          <p:nvSpPr>
            <p:cNvPr id="51" name="矩形: 圆角 50">
              <a:extLst>
                <a:ext uri="{FF2B5EF4-FFF2-40B4-BE49-F238E27FC236}">
                  <a16:creationId xmlns:a16="http://schemas.microsoft.com/office/drawing/2014/main" id="{BFB9B67A-B80F-4EC7-9865-BD267EFE65B0}"/>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矩形: 圆角 4">
              <a:extLst>
                <a:ext uri="{FF2B5EF4-FFF2-40B4-BE49-F238E27FC236}">
                  <a16:creationId xmlns:a16="http://schemas.microsoft.com/office/drawing/2014/main" id="{F8BCCB65-1866-42C3-B0D8-380FBE0FFAA3}"/>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dirty="0"/>
                <a:t>2004</a:t>
              </a:r>
            </a:p>
            <a:p>
              <a:pPr marL="0" lvl="0" indent="0" algn="ctr" defTabSz="889000">
                <a:lnSpc>
                  <a:spcPct val="90000"/>
                </a:lnSpc>
                <a:spcBef>
                  <a:spcPct val="0"/>
                </a:spcBef>
                <a:spcAft>
                  <a:spcPct val="35000"/>
                </a:spcAft>
                <a:buNone/>
              </a:pPr>
              <a:r>
                <a:rPr lang="en-US" altLang="zh-CN" sz="2000" kern="1200" dirty="0"/>
                <a:t>Ubuntu</a:t>
              </a:r>
              <a:endParaRPr lang="zh-CN" altLang="en-US" sz="2000" kern="1200" dirty="0"/>
            </a:p>
          </p:txBody>
        </p:sp>
      </p:grpSp>
      <p:grpSp>
        <p:nvGrpSpPr>
          <p:cNvPr id="53" name="组合 52">
            <a:extLst>
              <a:ext uri="{FF2B5EF4-FFF2-40B4-BE49-F238E27FC236}">
                <a16:creationId xmlns:a16="http://schemas.microsoft.com/office/drawing/2014/main" id="{38A6FC22-1ABB-4C11-BCB1-421D1A16199E}"/>
              </a:ext>
            </a:extLst>
          </p:cNvPr>
          <p:cNvGrpSpPr/>
          <p:nvPr/>
        </p:nvGrpSpPr>
        <p:grpSpPr>
          <a:xfrm>
            <a:off x="8938730" y="1960318"/>
            <a:ext cx="1243055" cy="1085828"/>
            <a:chOff x="3349333" y="450563"/>
            <a:chExt cx="1194762" cy="973455"/>
          </a:xfrm>
        </p:grpSpPr>
        <p:sp>
          <p:nvSpPr>
            <p:cNvPr id="54" name="矩形: 圆角 53">
              <a:extLst>
                <a:ext uri="{FF2B5EF4-FFF2-40B4-BE49-F238E27FC236}">
                  <a16:creationId xmlns:a16="http://schemas.microsoft.com/office/drawing/2014/main" id="{0D5C8447-C492-4348-A049-823DD9009233}"/>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5" name="矩形: 圆角 4">
              <a:extLst>
                <a:ext uri="{FF2B5EF4-FFF2-40B4-BE49-F238E27FC236}">
                  <a16:creationId xmlns:a16="http://schemas.microsoft.com/office/drawing/2014/main" id="{CCE4D69F-A9D5-4317-AA73-9157404DEF37}"/>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1993</a:t>
              </a:r>
            </a:p>
            <a:p>
              <a:pPr marL="0" lvl="0" indent="0" algn="ctr" defTabSz="889000">
                <a:lnSpc>
                  <a:spcPct val="90000"/>
                </a:lnSpc>
                <a:spcBef>
                  <a:spcPct val="0"/>
                </a:spcBef>
                <a:spcAft>
                  <a:spcPct val="35000"/>
                </a:spcAft>
                <a:buNone/>
              </a:pPr>
              <a:r>
                <a:rPr lang="en-US" altLang="zh-CN" sz="2000" dirty="0"/>
                <a:t>Debian</a:t>
              </a:r>
              <a:endParaRPr lang="zh-CN" altLang="en-US" sz="2000" kern="1200" dirty="0"/>
            </a:p>
          </p:txBody>
        </p:sp>
      </p:grpSp>
      <p:grpSp>
        <p:nvGrpSpPr>
          <p:cNvPr id="56" name="组合 55">
            <a:extLst>
              <a:ext uri="{FF2B5EF4-FFF2-40B4-BE49-F238E27FC236}">
                <a16:creationId xmlns:a16="http://schemas.microsoft.com/office/drawing/2014/main" id="{512DEB7D-09F1-4706-86C7-B16085ACB6E4}"/>
              </a:ext>
            </a:extLst>
          </p:cNvPr>
          <p:cNvGrpSpPr/>
          <p:nvPr/>
        </p:nvGrpSpPr>
        <p:grpSpPr>
          <a:xfrm>
            <a:off x="297570" y="2177077"/>
            <a:ext cx="1243055" cy="1085828"/>
            <a:chOff x="3349333" y="450563"/>
            <a:chExt cx="1194762" cy="973455"/>
          </a:xfrm>
        </p:grpSpPr>
        <p:sp>
          <p:nvSpPr>
            <p:cNvPr id="57" name="矩形: 圆角 56">
              <a:extLst>
                <a:ext uri="{FF2B5EF4-FFF2-40B4-BE49-F238E27FC236}">
                  <a16:creationId xmlns:a16="http://schemas.microsoft.com/office/drawing/2014/main" id="{C6835E18-A67A-42CA-8B27-8201F797A016}"/>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矩形: 圆角 4">
              <a:extLst>
                <a:ext uri="{FF2B5EF4-FFF2-40B4-BE49-F238E27FC236}">
                  <a16:creationId xmlns:a16="http://schemas.microsoft.com/office/drawing/2014/main" id="{123AFB03-B9D0-43E1-AB49-2291BE02A2C5}"/>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1965-69</a:t>
              </a:r>
            </a:p>
            <a:p>
              <a:pPr lvl="0" algn="ctr" defTabSz="889000">
                <a:lnSpc>
                  <a:spcPct val="90000"/>
                </a:lnSpc>
                <a:spcBef>
                  <a:spcPct val="0"/>
                </a:spcBef>
                <a:spcAft>
                  <a:spcPct val="35000"/>
                </a:spcAft>
              </a:pPr>
              <a:r>
                <a:rPr lang="en-US" altLang="zh-CN" sz="2000" dirty="0"/>
                <a:t>MULTICS</a:t>
              </a:r>
              <a:endParaRPr lang="zh-CN" altLang="en-US" sz="2000" kern="1200" dirty="0"/>
            </a:p>
          </p:txBody>
        </p:sp>
      </p:grpSp>
      <p:grpSp>
        <p:nvGrpSpPr>
          <p:cNvPr id="59" name="组合 58">
            <a:extLst>
              <a:ext uri="{FF2B5EF4-FFF2-40B4-BE49-F238E27FC236}">
                <a16:creationId xmlns:a16="http://schemas.microsoft.com/office/drawing/2014/main" id="{941EF0C2-3867-4CF0-A251-3E4E515191EC}"/>
              </a:ext>
            </a:extLst>
          </p:cNvPr>
          <p:cNvGrpSpPr/>
          <p:nvPr/>
        </p:nvGrpSpPr>
        <p:grpSpPr>
          <a:xfrm>
            <a:off x="10730640" y="2135578"/>
            <a:ext cx="1243055" cy="1085828"/>
            <a:chOff x="3349333" y="450563"/>
            <a:chExt cx="1194762" cy="973455"/>
          </a:xfrm>
        </p:grpSpPr>
        <p:sp>
          <p:nvSpPr>
            <p:cNvPr id="60" name="矩形: 圆角 59">
              <a:extLst>
                <a:ext uri="{FF2B5EF4-FFF2-40B4-BE49-F238E27FC236}">
                  <a16:creationId xmlns:a16="http://schemas.microsoft.com/office/drawing/2014/main" id="{5470DF2C-60FD-4FE2-BEB7-A653DB591D66}"/>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矩形: 圆角 4">
              <a:extLst>
                <a:ext uri="{FF2B5EF4-FFF2-40B4-BE49-F238E27FC236}">
                  <a16:creationId xmlns:a16="http://schemas.microsoft.com/office/drawing/2014/main" id="{338D6767-DA91-445F-B8F1-0A8E5339352B}"/>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2004</a:t>
              </a:r>
            </a:p>
            <a:p>
              <a:pPr marL="0" lvl="0" indent="0" algn="ctr" defTabSz="889000">
                <a:lnSpc>
                  <a:spcPct val="90000"/>
                </a:lnSpc>
                <a:spcBef>
                  <a:spcPct val="0"/>
                </a:spcBef>
                <a:spcAft>
                  <a:spcPct val="35000"/>
                </a:spcAft>
                <a:buNone/>
              </a:pPr>
              <a:r>
                <a:rPr lang="en-US" altLang="zh-CN" sz="2000" dirty="0"/>
                <a:t>CentOS</a:t>
              </a:r>
            </a:p>
          </p:txBody>
        </p:sp>
      </p:grpSp>
      <p:grpSp>
        <p:nvGrpSpPr>
          <p:cNvPr id="62" name="组合 61">
            <a:extLst>
              <a:ext uri="{FF2B5EF4-FFF2-40B4-BE49-F238E27FC236}">
                <a16:creationId xmlns:a16="http://schemas.microsoft.com/office/drawing/2014/main" id="{947A83A8-CED5-4876-BCE9-2B752164AF42}"/>
              </a:ext>
            </a:extLst>
          </p:cNvPr>
          <p:cNvGrpSpPr/>
          <p:nvPr/>
        </p:nvGrpSpPr>
        <p:grpSpPr>
          <a:xfrm>
            <a:off x="6920774" y="2170510"/>
            <a:ext cx="1243055" cy="1085828"/>
            <a:chOff x="3349333" y="450563"/>
            <a:chExt cx="1194762" cy="973455"/>
          </a:xfrm>
        </p:grpSpPr>
        <p:sp>
          <p:nvSpPr>
            <p:cNvPr id="63" name="矩形: 圆角 62">
              <a:extLst>
                <a:ext uri="{FF2B5EF4-FFF2-40B4-BE49-F238E27FC236}">
                  <a16:creationId xmlns:a16="http://schemas.microsoft.com/office/drawing/2014/main" id="{89B31AFF-F2B1-405B-817D-3244713CD58C}"/>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矩形: 圆角 4">
              <a:extLst>
                <a:ext uri="{FF2B5EF4-FFF2-40B4-BE49-F238E27FC236}">
                  <a16:creationId xmlns:a16="http://schemas.microsoft.com/office/drawing/2014/main" id="{940C63F8-F241-43A4-BE79-6FCD46529520}"/>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1991</a:t>
              </a:r>
            </a:p>
            <a:p>
              <a:pPr marL="0" lvl="0" indent="0" algn="ctr" defTabSz="889000">
                <a:lnSpc>
                  <a:spcPct val="90000"/>
                </a:lnSpc>
                <a:spcBef>
                  <a:spcPct val="0"/>
                </a:spcBef>
                <a:spcAft>
                  <a:spcPct val="35000"/>
                </a:spcAft>
                <a:buNone/>
              </a:pPr>
              <a:r>
                <a:rPr lang="en-US" altLang="zh-CN" sz="2000" kern="1200" dirty="0"/>
                <a:t>Linux</a:t>
              </a:r>
              <a:endParaRPr lang="zh-CN" altLang="en-US" sz="2000" kern="1200" dirty="0"/>
            </a:p>
          </p:txBody>
        </p:sp>
      </p:grpSp>
      <p:grpSp>
        <p:nvGrpSpPr>
          <p:cNvPr id="65" name="组合 64">
            <a:extLst>
              <a:ext uri="{FF2B5EF4-FFF2-40B4-BE49-F238E27FC236}">
                <a16:creationId xmlns:a16="http://schemas.microsoft.com/office/drawing/2014/main" id="{9CB7EF3D-3E6E-46C1-A8B3-FB86BCCD2D25}"/>
              </a:ext>
            </a:extLst>
          </p:cNvPr>
          <p:cNvGrpSpPr/>
          <p:nvPr/>
        </p:nvGrpSpPr>
        <p:grpSpPr>
          <a:xfrm>
            <a:off x="1616825" y="2579265"/>
            <a:ext cx="253289" cy="296301"/>
            <a:chOff x="1318236" y="778451"/>
            <a:chExt cx="253289" cy="296301"/>
          </a:xfrm>
        </p:grpSpPr>
        <p:sp>
          <p:nvSpPr>
            <p:cNvPr id="66" name="箭头: 右 65">
              <a:extLst>
                <a:ext uri="{FF2B5EF4-FFF2-40B4-BE49-F238E27FC236}">
                  <a16:creationId xmlns:a16="http://schemas.microsoft.com/office/drawing/2014/main" id="{A61A30A5-8AC2-459B-AB67-3EAF25B149CE}"/>
                </a:ext>
              </a:extLst>
            </p:cNvPr>
            <p:cNvSpPr/>
            <p:nvPr/>
          </p:nvSpPr>
          <p:spPr>
            <a:xfrm>
              <a:off x="1318236" y="778451"/>
              <a:ext cx="253289" cy="29630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7" name="箭头: 右 4">
              <a:extLst>
                <a:ext uri="{FF2B5EF4-FFF2-40B4-BE49-F238E27FC236}">
                  <a16:creationId xmlns:a16="http://schemas.microsoft.com/office/drawing/2014/main" id="{293F3AFD-C9B5-4F23-BFCD-0776DC3BEEF1}"/>
                </a:ext>
              </a:extLst>
            </p:cNvPr>
            <p:cNvSpPr txBox="1"/>
            <p:nvPr/>
          </p:nvSpPr>
          <p:spPr>
            <a:xfrm>
              <a:off x="1318236" y="837711"/>
              <a:ext cx="177302" cy="1777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zh-CN" altLang="en-US" sz="1100" kern="1200"/>
            </a:p>
          </p:txBody>
        </p:sp>
      </p:grpSp>
      <p:sp>
        <p:nvSpPr>
          <p:cNvPr id="11" name="矩形 10">
            <a:extLst>
              <a:ext uri="{FF2B5EF4-FFF2-40B4-BE49-F238E27FC236}">
                <a16:creationId xmlns:a16="http://schemas.microsoft.com/office/drawing/2014/main" id="{41DA4256-235D-4141-ADE2-F1194641143C}"/>
              </a:ext>
            </a:extLst>
          </p:cNvPr>
          <p:cNvSpPr/>
          <p:nvPr/>
        </p:nvSpPr>
        <p:spPr>
          <a:xfrm>
            <a:off x="241263" y="3570514"/>
            <a:ext cx="2990779" cy="923330"/>
          </a:xfrm>
          <a:prstGeom prst="rect">
            <a:avLst/>
          </a:prstGeom>
        </p:spPr>
        <p:txBody>
          <a:bodyPr wrap="square">
            <a:spAutoFit/>
          </a:bodyPr>
          <a:lstStyle/>
          <a:p>
            <a:r>
              <a:rPr lang="zh-CN" altLang="en-US" dirty="0">
                <a:solidFill>
                  <a:srgbClr val="222222"/>
                </a:solidFill>
                <a:latin typeface="Arial" panose="020B0604020202020204" pitchFamily="34" charset="0"/>
              </a:rPr>
              <a:t>多使用者、多任务、多层次（</a:t>
            </a:r>
            <a:r>
              <a:rPr lang="en-US" altLang="zh-CN" dirty="0">
                <a:solidFill>
                  <a:srgbClr val="222222"/>
                </a:solidFill>
                <a:latin typeface="Arial" panose="020B0604020202020204" pitchFamily="34" charset="0"/>
              </a:rPr>
              <a:t>multi</a:t>
            </a:r>
            <a:r>
              <a:rPr lang="zh-CN" altLang="en-US" dirty="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user</a:t>
            </a:r>
            <a:r>
              <a:rPr lang="zh-CN" altLang="en-US" dirty="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multi</a:t>
            </a:r>
            <a:r>
              <a:rPr lang="zh-CN" altLang="en-US" dirty="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processor</a:t>
            </a:r>
            <a:r>
              <a:rPr lang="zh-CN" altLang="en-US" dirty="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multi</a:t>
            </a:r>
            <a:r>
              <a:rPr lang="zh-CN" altLang="en-US" dirty="0">
                <a:solidFill>
                  <a:srgbClr val="222222"/>
                </a:solidFill>
                <a:latin typeface="Arial" panose="020B0604020202020204" pitchFamily="34" charset="0"/>
              </a:rPr>
              <a:t>－</a:t>
            </a:r>
            <a:r>
              <a:rPr lang="en-US" altLang="zh-CN" dirty="0">
                <a:solidFill>
                  <a:srgbClr val="222222"/>
                </a:solidFill>
                <a:latin typeface="Arial" panose="020B0604020202020204" pitchFamily="34" charset="0"/>
              </a:rPr>
              <a:t>level</a:t>
            </a:r>
            <a:r>
              <a:rPr lang="zh-CN" altLang="en-US" dirty="0">
                <a:solidFill>
                  <a:srgbClr val="222222"/>
                </a:solidFill>
                <a:latin typeface="Arial" panose="020B0604020202020204" pitchFamily="34" charset="0"/>
              </a:rPr>
              <a:t>）</a:t>
            </a:r>
            <a:endParaRPr lang="zh-CN" altLang="en-US" dirty="0"/>
          </a:p>
        </p:txBody>
      </p:sp>
      <p:grpSp>
        <p:nvGrpSpPr>
          <p:cNvPr id="68" name="组合 67">
            <a:extLst>
              <a:ext uri="{FF2B5EF4-FFF2-40B4-BE49-F238E27FC236}">
                <a16:creationId xmlns:a16="http://schemas.microsoft.com/office/drawing/2014/main" id="{B611BA64-7F1C-4C37-A865-39D1A51417E9}"/>
              </a:ext>
            </a:extLst>
          </p:cNvPr>
          <p:cNvGrpSpPr/>
          <p:nvPr/>
        </p:nvGrpSpPr>
        <p:grpSpPr>
          <a:xfrm>
            <a:off x="4607230" y="3643820"/>
            <a:ext cx="2519476" cy="659763"/>
            <a:chOff x="3349333" y="398059"/>
            <a:chExt cx="1194762" cy="1057085"/>
          </a:xfrm>
        </p:grpSpPr>
        <p:sp>
          <p:nvSpPr>
            <p:cNvPr id="69" name="矩形: 圆角 68">
              <a:extLst>
                <a:ext uri="{FF2B5EF4-FFF2-40B4-BE49-F238E27FC236}">
                  <a16:creationId xmlns:a16="http://schemas.microsoft.com/office/drawing/2014/main" id="{C84FCBA3-EA3C-4A59-BF05-B5EB12CAD962}"/>
                </a:ext>
              </a:extLst>
            </p:cNvPr>
            <p:cNvSpPr/>
            <p:nvPr/>
          </p:nvSpPr>
          <p:spPr>
            <a:xfrm>
              <a:off x="3349333" y="398059"/>
              <a:ext cx="1194762" cy="10570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矩形: 圆角 4">
              <a:extLst>
                <a:ext uri="{FF2B5EF4-FFF2-40B4-BE49-F238E27FC236}">
                  <a16:creationId xmlns:a16="http://schemas.microsoft.com/office/drawing/2014/main" id="{95C930A6-2861-4F90-A93D-7DF673C6C2A5}"/>
                </a:ext>
              </a:extLst>
            </p:cNvPr>
            <p:cNvSpPr txBox="1"/>
            <p:nvPr/>
          </p:nvSpPr>
          <p:spPr>
            <a:xfrm>
              <a:off x="3380294" y="429020"/>
              <a:ext cx="1132840" cy="9951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GNU is Not Unix</a:t>
              </a:r>
              <a:endParaRPr lang="zh-CN" altLang="en-US" sz="2200" kern="1200" dirty="0"/>
            </a:p>
          </p:txBody>
        </p:sp>
      </p:grpSp>
      <p:grpSp>
        <p:nvGrpSpPr>
          <p:cNvPr id="72" name="组合 71">
            <a:extLst>
              <a:ext uri="{FF2B5EF4-FFF2-40B4-BE49-F238E27FC236}">
                <a16:creationId xmlns:a16="http://schemas.microsoft.com/office/drawing/2014/main" id="{126D95AC-AA22-4A97-AE5B-4AFE7A5FD415}"/>
              </a:ext>
            </a:extLst>
          </p:cNvPr>
          <p:cNvGrpSpPr/>
          <p:nvPr/>
        </p:nvGrpSpPr>
        <p:grpSpPr>
          <a:xfrm>
            <a:off x="6508788" y="4597706"/>
            <a:ext cx="1147524" cy="779957"/>
            <a:chOff x="3349333" y="450563"/>
            <a:chExt cx="1194762" cy="973455"/>
          </a:xfrm>
        </p:grpSpPr>
        <p:sp>
          <p:nvSpPr>
            <p:cNvPr id="73" name="矩形: 圆角 72">
              <a:extLst>
                <a:ext uri="{FF2B5EF4-FFF2-40B4-BE49-F238E27FC236}">
                  <a16:creationId xmlns:a16="http://schemas.microsoft.com/office/drawing/2014/main" id="{6C04FD3F-4E7C-4023-B023-19D09FE34C5B}"/>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4" name="矩形: 圆角 4">
              <a:extLst>
                <a:ext uri="{FF2B5EF4-FFF2-40B4-BE49-F238E27FC236}">
                  <a16:creationId xmlns:a16="http://schemas.microsoft.com/office/drawing/2014/main" id="{20803B38-C44C-47D5-A60F-931463248523}"/>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RMS</a:t>
              </a:r>
              <a:endParaRPr lang="zh-CN" altLang="en-US" sz="2000" kern="1200" dirty="0"/>
            </a:p>
          </p:txBody>
        </p:sp>
      </p:grpSp>
      <p:grpSp>
        <p:nvGrpSpPr>
          <p:cNvPr id="75" name="组合 74">
            <a:extLst>
              <a:ext uri="{FF2B5EF4-FFF2-40B4-BE49-F238E27FC236}">
                <a16:creationId xmlns:a16="http://schemas.microsoft.com/office/drawing/2014/main" id="{FE1CAE1F-899E-43C6-B698-ABEF215E18B5}"/>
              </a:ext>
            </a:extLst>
          </p:cNvPr>
          <p:cNvGrpSpPr/>
          <p:nvPr/>
        </p:nvGrpSpPr>
        <p:grpSpPr>
          <a:xfrm>
            <a:off x="5393054" y="5475588"/>
            <a:ext cx="3306525" cy="955963"/>
            <a:chOff x="3349333" y="450563"/>
            <a:chExt cx="1194762" cy="973455"/>
          </a:xfrm>
        </p:grpSpPr>
        <p:sp>
          <p:nvSpPr>
            <p:cNvPr id="76" name="矩形: 圆角 75">
              <a:extLst>
                <a:ext uri="{FF2B5EF4-FFF2-40B4-BE49-F238E27FC236}">
                  <a16:creationId xmlns:a16="http://schemas.microsoft.com/office/drawing/2014/main" id="{FE732F00-3D80-4CC9-AB1A-F0889538B86E}"/>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矩形: 圆角 4">
              <a:extLst>
                <a:ext uri="{FF2B5EF4-FFF2-40B4-BE49-F238E27FC236}">
                  <a16:creationId xmlns:a16="http://schemas.microsoft.com/office/drawing/2014/main" id="{81D1B79B-7D8F-4846-87AC-229B6BC347B1}"/>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b="1" dirty="0"/>
                <a:t>Emacs vs Vim</a:t>
              </a:r>
            </a:p>
            <a:p>
              <a:pPr lvl="0" algn="ctr" defTabSz="889000">
                <a:lnSpc>
                  <a:spcPct val="90000"/>
                </a:lnSpc>
                <a:spcBef>
                  <a:spcPct val="0"/>
                </a:spcBef>
                <a:spcAft>
                  <a:spcPct val="35000"/>
                </a:spcAft>
              </a:pPr>
              <a:r>
                <a:rPr lang="zh-CN" altLang="en-US" dirty="0"/>
                <a:t>神的编辑器</a:t>
              </a:r>
              <a:r>
                <a:rPr lang="en-US" altLang="zh-CN" dirty="0"/>
                <a:t> vs </a:t>
              </a:r>
              <a:r>
                <a:rPr lang="zh-CN" altLang="en-US" dirty="0"/>
                <a:t>编辑器之神</a:t>
              </a:r>
              <a:endParaRPr lang="zh-CN" altLang="en-US" sz="2000" kern="1200" dirty="0"/>
            </a:p>
          </p:txBody>
        </p:sp>
      </p:grpSp>
      <p:grpSp>
        <p:nvGrpSpPr>
          <p:cNvPr id="81" name="组合 80">
            <a:extLst>
              <a:ext uri="{FF2B5EF4-FFF2-40B4-BE49-F238E27FC236}">
                <a16:creationId xmlns:a16="http://schemas.microsoft.com/office/drawing/2014/main" id="{464344DD-FF47-4566-B051-8A48BC032FD1}"/>
              </a:ext>
            </a:extLst>
          </p:cNvPr>
          <p:cNvGrpSpPr/>
          <p:nvPr/>
        </p:nvGrpSpPr>
        <p:grpSpPr>
          <a:xfrm>
            <a:off x="7926627" y="4614835"/>
            <a:ext cx="1147524" cy="779957"/>
            <a:chOff x="3349333" y="450563"/>
            <a:chExt cx="1194762" cy="973455"/>
          </a:xfrm>
        </p:grpSpPr>
        <p:sp>
          <p:nvSpPr>
            <p:cNvPr id="82" name="矩形: 圆角 81">
              <a:extLst>
                <a:ext uri="{FF2B5EF4-FFF2-40B4-BE49-F238E27FC236}">
                  <a16:creationId xmlns:a16="http://schemas.microsoft.com/office/drawing/2014/main" id="{514F464F-7759-49A0-BB71-C881D1CFA157}"/>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矩形: 圆角 4">
              <a:extLst>
                <a:ext uri="{FF2B5EF4-FFF2-40B4-BE49-F238E27FC236}">
                  <a16:creationId xmlns:a16="http://schemas.microsoft.com/office/drawing/2014/main" id="{B936B720-5670-44BD-9086-E5D70A48BCC8}"/>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Linus</a:t>
              </a:r>
              <a:endParaRPr lang="zh-CN" altLang="en-US" sz="2000" kern="1200" dirty="0"/>
            </a:p>
          </p:txBody>
        </p:sp>
      </p:grpSp>
      <p:grpSp>
        <p:nvGrpSpPr>
          <p:cNvPr id="84" name="组合 83">
            <a:extLst>
              <a:ext uri="{FF2B5EF4-FFF2-40B4-BE49-F238E27FC236}">
                <a16:creationId xmlns:a16="http://schemas.microsoft.com/office/drawing/2014/main" id="{BED08CDA-7CC8-4367-8F79-29F98C6E175B}"/>
              </a:ext>
            </a:extLst>
          </p:cNvPr>
          <p:cNvGrpSpPr/>
          <p:nvPr/>
        </p:nvGrpSpPr>
        <p:grpSpPr>
          <a:xfrm>
            <a:off x="9789994" y="4929231"/>
            <a:ext cx="1563880" cy="779957"/>
            <a:chOff x="3349333" y="450563"/>
            <a:chExt cx="1194762" cy="973455"/>
          </a:xfrm>
        </p:grpSpPr>
        <p:sp>
          <p:nvSpPr>
            <p:cNvPr id="85" name="矩形: 圆角 84">
              <a:extLst>
                <a:ext uri="{FF2B5EF4-FFF2-40B4-BE49-F238E27FC236}">
                  <a16:creationId xmlns:a16="http://schemas.microsoft.com/office/drawing/2014/main" id="{357D1947-5D8D-4096-A51D-2B11769E8124}"/>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矩形: 圆角 4">
              <a:extLst>
                <a:ext uri="{FF2B5EF4-FFF2-40B4-BE49-F238E27FC236}">
                  <a16:creationId xmlns:a16="http://schemas.microsoft.com/office/drawing/2014/main" id="{3BE0014E-D206-4A27-A23E-7CFC865D28BA}"/>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GNU/Linux</a:t>
              </a:r>
            </a:p>
            <a:p>
              <a:pPr marL="0" lvl="0" indent="0" algn="ctr" defTabSz="889000">
                <a:lnSpc>
                  <a:spcPct val="90000"/>
                </a:lnSpc>
                <a:spcBef>
                  <a:spcPct val="0"/>
                </a:spcBef>
                <a:spcAft>
                  <a:spcPct val="35000"/>
                </a:spcAft>
                <a:buNone/>
              </a:pPr>
              <a:r>
                <a:rPr lang="zh-CN" altLang="en-US" sz="2000" dirty="0"/>
                <a:t>操作系统</a:t>
              </a:r>
              <a:endParaRPr lang="zh-CN" altLang="en-US" sz="2000" kern="1200" dirty="0"/>
            </a:p>
          </p:txBody>
        </p:sp>
      </p:grpSp>
      <p:grpSp>
        <p:nvGrpSpPr>
          <p:cNvPr id="78" name="组合 77">
            <a:extLst>
              <a:ext uri="{FF2B5EF4-FFF2-40B4-BE49-F238E27FC236}">
                <a16:creationId xmlns:a16="http://schemas.microsoft.com/office/drawing/2014/main" id="{33341138-2E1E-4BD6-AFFC-380B2A4610E5}"/>
              </a:ext>
            </a:extLst>
          </p:cNvPr>
          <p:cNvGrpSpPr/>
          <p:nvPr/>
        </p:nvGrpSpPr>
        <p:grpSpPr>
          <a:xfrm>
            <a:off x="5037384" y="4563718"/>
            <a:ext cx="1147524" cy="779957"/>
            <a:chOff x="3349333" y="450563"/>
            <a:chExt cx="1194762" cy="973455"/>
          </a:xfrm>
        </p:grpSpPr>
        <p:sp>
          <p:nvSpPr>
            <p:cNvPr id="79" name="矩形: 圆角 78">
              <a:extLst>
                <a:ext uri="{FF2B5EF4-FFF2-40B4-BE49-F238E27FC236}">
                  <a16:creationId xmlns:a16="http://schemas.microsoft.com/office/drawing/2014/main" id="{A20EE558-B565-4A09-918D-5C8258DE19B2}"/>
                </a:ext>
              </a:extLst>
            </p:cNvPr>
            <p:cNvSpPr/>
            <p:nvPr/>
          </p:nvSpPr>
          <p:spPr>
            <a:xfrm>
              <a:off x="3349333" y="450563"/>
              <a:ext cx="1194762" cy="95207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0" name="矩形: 圆角 4">
              <a:extLst>
                <a:ext uri="{FF2B5EF4-FFF2-40B4-BE49-F238E27FC236}">
                  <a16:creationId xmlns:a16="http://schemas.microsoft.com/office/drawing/2014/main" id="{FD1A50DF-22C4-4491-92A9-ADC06699DD99}"/>
                </a:ext>
              </a:extLst>
            </p:cNvPr>
            <p:cNvSpPr txBox="1"/>
            <p:nvPr/>
          </p:nvSpPr>
          <p:spPr>
            <a:xfrm>
              <a:off x="3349333" y="527712"/>
              <a:ext cx="1138992" cy="896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GCC</a:t>
              </a:r>
              <a:endParaRPr lang="zh-CN" altLang="en-US" sz="2000" kern="1200" dirty="0"/>
            </a:p>
          </p:txBody>
        </p:sp>
      </p:grpSp>
    </p:spTree>
    <p:extLst>
      <p:ext uri="{BB962C8B-B14F-4D97-AF65-F5344CB8AC3E}">
        <p14:creationId xmlns:p14="http://schemas.microsoft.com/office/powerpoint/2010/main" val="305026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8</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26670"/>
            <a:ext cx="2246128" cy="611065"/>
          </a:xfrm>
          <a:prstGeom prst="rect">
            <a:avLst/>
          </a:prstGeom>
          <a:noFill/>
        </p:spPr>
        <p:txBody>
          <a:bodyPr wrap="none" rtlCol="0">
            <a:spAutoFit/>
          </a:bodyPr>
          <a:lstStyle/>
          <a:p>
            <a:pPr>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Linux </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简介</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pic>
        <p:nvPicPr>
          <p:cNvPr id="5" name="图片 4">
            <a:extLst>
              <a:ext uri="{FF2B5EF4-FFF2-40B4-BE49-F238E27FC236}">
                <a16:creationId xmlns:a16="http://schemas.microsoft.com/office/drawing/2014/main" id="{15922AA8-87C2-4767-B159-AACFB6F6AE89}"/>
              </a:ext>
            </a:extLst>
          </p:cNvPr>
          <p:cNvPicPr>
            <a:picLocks noChangeAspect="1"/>
          </p:cNvPicPr>
          <p:nvPr/>
        </p:nvPicPr>
        <p:blipFill>
          <a:blip r:embed="rId4"/>
          <a:stretch>
            <a:fillRect/>
          </a:stretch>
        </p:blipFill>
        <p:spPr>
          <a:xfrm>
            <a:off x="2449275" y="899722"/>
            <a:ext cx="7017454" cy="5425022"/>
          </a:xfrm>
          <a:prstGeom prst="rect">
            <a:avLst/>
          </a:prstGeom>
        </p:spPr>
      </p:pic>
      <p:sp>
        <p:nvSpPr>
          <p:cNvPr id="12" name="内容占位符 11">
            <a:extLst>
              <a:ext uri="{FF2B5EF4-FFF2-40B4-BE49-F238E27FC236}">
                <a16:creationId xmlns:a16="http://schemas.microsoft.com/office/drawing/2014/main" id="{2B15AA93-D61D-4F5D-9D5A-793021D85751}"/>
              </a:ext>
            </a:extLst>
          </p:cNvPr>
          <p:cNvSpPr>
            <a:spLocks noGrp="1"/>
          </p:cNvSpPr>
          <p:nvPr>
            <p:ph idx="1"/>
          </p:nvPr>
        </p:nvSpPr>
        <p:spPr/>
        <p:txBody>
          <a:bodyPr/>
          <a:lstStyle/>
          <a:p>
            <a:r>
              <a:rPr lang="zh-CN" altLang="en-US" dirty="0"/>
              <a:t>命令构成：</a:t>
            </a:r>
            <a:endParaRPr lang="en-US" altLang="zh-CN" dirty="0"/>
          </a:p>
          <a:p>
            <a:pPr marL="0" indent="0">
              <a:buNone/>
            </a:pPr>
            <a:r>
              <a:rPr lang="zh-CN" altLang="en-US" dirty="0"/>
              <a:t>程序 </a:t>
            </a:r>
            <a:r>
              <a:rPr lang="en-US" altLang="zh-CN" dirty="0"/>
              <a:t>+ </a:t>
            </a:r>
            <a:r>
              <a:rPr lang="zh-CN" altLang="en-US" dirty="0"/>
              <a:t>（参数） </a:t>
            </a:r>
            <a:r>
              <a:rPr lang="en-US" altLang="zh-CN" dirty="0"/>
              <a:t>+ </a:t>
            </a:r>
            <a:r>
              <a:rPr lang="zh-CN" altLang="en-US" dirty="0"/>
              <a:t>（参数）</a:t>
            </a:r>
            <a:r>
              <a:rPr lang="en-US" altLang="zh-CN" dirty="0"/>
              <a:t>+ </a:t>
            </a:r>
            <a:r>
              <a:rPr lang="zh-CN" altLang="en-US" dirty="0"/>
              <a:t>、、、</a:t>
            </a:r>
            <a:endParaRPr lang="en-US" altLang="zh-CN" dirty="0"/>
          </a:p>
          <a:p>
            <a:r>
              <a:rPr lang="zh-CN" altLang="en-US" dirty="0"/>
              <a:t>小技巧一</a:t>
            </a:r>
            <a:endParaRPr lang="en-US" altLang="zh-CN" dirty="0"/>
          </a:p>
          <a:p>
            <a:r>
              <a:rPr lang="en-US" altLang="zh-CN" dirty="0"/>
              <a:t> man --help</a:t>
            </a:r>
            <a:endParaRPr lang="en-US" altLang="zh-CN" dirty="0">
              <a:latin typeface="Times New Roman" panose="02020603050405020304" pitchFamily="18" charset="0"/>
              <a:ea typeface="+mj-ea"/>
              <a:cs typeface="Times New Roman" panose="02020603050405020304" pitchFamily="18" charset="0"/>
            </a:endParaRPr>
          </a:p>
          <a:p>
            <a:r>
              <a:rPr lang="en-US" altLang="zh-CN" dirty="0"/>
              <a:t> man ls</a:t>
            </a:r>
          </a:p>
          <a:p>
            <a:r>
              <a:rPr lang="en-US" altLang="zh-CN" dirty="0"/>
              <a:t> ls –help</a:t>
            </a:r>
          </a:p>
          <a:p>
            <a:r>
              <a:rPr lang="en-US" altLang="zh-CN" dirty="0"/>
              <a:t> </a:t>
            </a:r>
            <a:r>
              <a:rPr lang="en-US" altLang="zh-CN" dirty="0" err="1"/>
              <a:t>mkdir</a:t>
            </a:r>
            <a:r>
              <a:rPr lang="zh-CN" altLang="en-US" dirty="0"/>
              <a:t>：</a:t>
            </a:r>
            <a:r>
              <a:rPr lang="en-US" altLang="zh-CN" dirty="0"/>
              <a:t>make directory</a:t>
            </a:r>
          </a:p>
          <a:p>
            <a:endParaRPr lang="zh-CN" altLang="en-US" dirty="0"/>
          </a:p>
        </p:txBody>
      </p:sp>
      <p:pic>
        <p:nvPicPr>
          <p:cNvPr id="20" name="图片 19">
            <a:extLst>
              <a:ext uri="{FF2B5EF4-FFF2-40B4-BE49-F238E27FC236}">
                <a16:creationId xmlns:a16="http://schemas.microsoft.com/office/drawing/2014/main" id="{BD81F6F3-7A7A-4F1C-9D09-415162C8EFBB}"/>
              </a:ext>
            </a:extLst>
          </p:cNvPr>
          <p:cNvPicPr>
            <a:picLocks noChangeAspect="1"/>
          </p:cNvPicPr>
          <p:nvPr/>
        </p:nvPicPr>
        <p:blipFill>
          <a:blip r:embed="rId5"/>
          <a:stretch>
            <a:fillRect/>
          </a:stretch>
        </p:blipFill>
        <p:spPr>
          <a:xfrm>
            <a:off x="2872115" y="0"/>
            <a:ext cx="6447769" cy="6858000"/>
          </a:xfrm>
          <a:prstGeom prst="rect">
            <a:avLst/>
          </a:prstGeom>
        </p:spPr>
      </p:pic>
      <p:pic>
        <p:nvPicPr>
          <p:cNvPr id="23" name="图片 22">
            <a:extLst>
              <a:ext uri="{FF2B5EF4-FFF2-40B4-BE49-F238E27FC236}">
                <a16:creationId xmlns:a16="http://schemas.microsoft.com/office/drawing/2014/main" id="{670589F1-FE63-4177-940F-B3BDFBC040FB}"/>
              </a:ext>
            </a:extLst>
          </p:cNvPr>
          <p:cNvPicPr>
            <a:picLocks noChangeAspect="1"/>
          </p:cNvPicPr>
          <p:nvPr/>
        </p:nvPicPr>
        <p:blipFill>
          <a:blip r:embed="rId6"/>
          <a:stretch>
            <a:fillRect/>
          </a:stretch>
        </p:blipFill>
        <p:spPr>
          <a:xfrm>
            <a:off x="3306838" y="460753"/>
            <a:ext cx="5578323" cy="5936494"/>
          </a:xfrm>
          <a:prstGeom prst="rect">
            <a:avLst/>
          </a:prstGeom>
        </p:spPr>
      </p:pic>
      <p:pic>
        <p:nvPicPr>
          <p:cNvPr id="27" name="图片 26">
            <a:extLst>
              <a:ext uri="{FF2B5EF4-FFF2-40B4-BE49-F238E27FC236}">
                <a16:creationId xmlns:a16="http://schemas.microsoft.com/office/drawing/2014/main" id="{413AB65A-A0CD-482B-97D4-EF303CF67D99}"/>
              </a:ext>
            </a:extLst>
          </p:cNvPr>
          <p:cNvPicPr>
            <a:picLocks noChangeAspect="1"/>
          </p:cNvPicPr>
          <p:nvPr/>
        </p:nvPicPr>
        <p:blipFill>
          <a:blip r:embed="rId7"/>
          <a:stretch>
            <a:fillRect/>
          </a:stretch>
        </p:blipFill>
        <p:spPr>
          <a:xfrm>
            <a:off x="2770425" y="128587"/>
            <a:ext cx="6972300" cy="6600825"/>
          </a:xfrm>
          <a:prstGeom prst="rect">
            <a:avLst/>
          </a:prstGeom>
        </p:spPr>
      </p:pic>
    </p:spTree>
    <p:extLst>
      <p:ext uri="{BB962C8B-B14F-4D97-AF65-F5344CB8AC3E}">
        <p14:creationId xmlns:p14="http://schemas.microsoft.com/office/powerpoint/2010/main" val="177009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9</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a16="http://schemas.microsoft.com/office/drawing/2014/main" id="{36C8E293-33AE-054F-A412-356DB794DE03}"/>
              </a:ext>
            </a:extLst>
          </p:cNvPr>
          <p:cNvSpPr txBox="1"/>
          <p:nvPr/>
        </p:nvSpPr>
        <p:spPr>
          <a:xfrm>
            <a:off x="788275" y="359649"/>
            <a:ext cx="1923925" cy="523220"/>
          </a:xfrm>
          <a:prstGeom prst="rect">
            <a:avLst/>
          </a:prstGeom>
          <a:noFill/>
        </p:spPr>
        <p:txBody>
          <a:bodyPr wrap="none" rtlCol="0">
            <a:spAutoFit/>
          </a:bodyPr>
          <a:lstStyle/>
          <a:p>
            <a:r>
              <a:rPr kumimoji="1" lang="en-US" altLang="zh-CN" sz="2800" b="1" dirty="0"/>
              <a:t>Linux </a:t>
            </a:r>
            <a:r>
              <a:rPr kumimoji="1" lang="zh-CN" altLang="en-US" sz="2800" b="1" dirty="0"/>
              <a:t>简介</a:t>
            </a:r>
            <a:endParaRPr kumimoji="1" lang="zh-CN" altLang="en-US" sz="2400" b="1" dirty="0"/>
          </a:p>
        </p:txBody>
      </p:sp>
      <p:pic>
        <p:nvPicPr>
          <p:cNvPr id="40" name="图片 39">
            <a:extLst>
              <a:ext uri="{FF2B5EF4-FFF2-40B4-BE49-F238E27FC236}">
                <a16:creationId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5" name="内容占位符 4">
            <a:extLst>
              <a:ext uri="{FF2B5EF4-FFF2-40B4-BE49-F238E27FC236}">
                <a16:creationId xmlns:a16="http://schemas.microsoft.com/office/drawing/2014/main" id="{E68A542C-5CCF-4CBB-9D08-93513C7FF0CF}"/>
              </a:ext>
            </a:extLst>
          </p:cNvPr>
          <p:cNvSpPr>
            <a:spLocks noGrp="1"/>
          </p:cNvSpPr>
          <p:nvPr>
            <p:ph idx="1"/>
          </p:nvPr>
        </p:nvSpPr>
        <p:spPr/>
        <p:txBody>
          <a:bodyPr/>
          <a:lstStyle/>
          <a:p>
            <a:r>
              <a:rPr lang="zh-CN" altLang="en-US" dirty="0"/>
              <a:t>小技巧二</a:t>
            </a:r>
            <a:endParaRPr lang="en-US" altLang="zh-CN" dirty="0"/>
          </a:p>
          <a:p>
            <a:r>
              <a:rPr lang="en-US" altLang="zh-CN" dirty="0"/>
              <a:t>Tap </a:t>
            </a:r>
            <a:r>
              <a:rPr lang="zh-CN" altLang="en-US" dirty="0"/>
              <a:t>键</a:t>
            </a:r>
            <a:endParaRPr lang="en-US" altLang="zh-CN" dirty="0"/>
          </a:p>
          <a:p>
            <a:r>
              <a:rPr lang="zh-CN" altLang="en-US" dirty="0"/>
              <a:t>你在输入命令的时候，你都可以按</a:t>
            </a:r>
            <a:r>
              <a:rPr lang="en-US" altLang="zh-CN" dirty="0"/>
              <a:t>Tab </a:t>
            </a:r>
            <a:r>
              <a:rPr lang="zh-CN" altLang="en-US" dirty="0"/>
              <a:t>键来补全你的命令，包括程序名和参数名都可以补全。而且还可以通过连续两次 </a:t>
            </a:r>
            <a:r>
              <a:rPr lang="en-US" altLang="zh-CN" dirty="0"/>
              <a:t>Tab </a:t>
            </a:r>
            <a:r>
              <a:rPr lang="zh-CN" altLang="en-US" dirty="0"/>
              <a:t>键来得到所以可能命令的推荐</a:t>
            </a:r>
            <a:endParaRPr lang="en-US" altLang="zh-CN" dirty="0"/>
          </a:p>
          <a:p>
            <a:endParaRPr lang="en-US" altLang="zh-CN" dirty="0"/>
          </a:p>
          <a:p>
            <a:r>
              <a:rPr lang="en-US" altLang="zh-CN" dirty="0"/>
              <a:t>CTRL Alt T </a:t>
            </a:r>
            <a:r>
              <a:rPr lang="zh-CN" altLang="en-US" dirty="0"/>
              <a:t>打开终端</a:t>
            </a:r>
          </a:p>
        </p:txBody>
      </p:sp>
      <p:pic>
        <p:nvPicPr>
          <p:cNvPr id="18" name="图片 17">
            <a:extLst>
              <a:ext uri="{FF2B5EF4-FFF2-40B4-BE49-F238E27FC236}">
                <a16:creationId xmlns:a16="http://schemas.microsoft.com/office/drawing/2014/main" id="{490684BA-C32A-4075-AFE6-EFD12B79EBA0}"/>
              </a:ext>
            </a:extLst>
          </p:cNvPr>
          <p:cNvPicPr>
            <a:picLocks noChangeAspect="1"/>
          </p:cNvPicPr>
          <p:nvPr/>
        </p:nvPicPr>
        <p:blipFill>
          <a:blip r:embed="rId4"/>
          <a:stretch>
            <a:fillRect/>
          </a:stretch>
        </p:blipFill>
        <p:spPr>
          <a:xfrm>
            <a:off x="3091565" y="93251"/>
            <a:ext cx="6972300" cy="6600825"/>
          </a:xfrm>
          <a:prstGeom prst="rect">
            <a:avLst/>
          </a:prstGeom>
        </p:spPr>
      </p:pic>
    </p:spTree>
    <p:extLst>
      <p:ext uri="{BB962C8B-B14F-4D97-AF65-F5344CB8AC3E}">
        <p14:creationId xmlns:p14="http://schemas.microsoft.com/office/powerpoint/2010/main" val="859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fontScheme name="4_Office 主题">
      <a:majorFont>
        <a:latin typeface="Segoe UI Light"/>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lnDef>
  </a:objectDefaults>
  <a:extraClrSchemeLst>
    <a:extraClrScheme>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4664</TotalTime>
  <Words>4022</Words>
  <Application>Microsoft Office PowerPoint</Application>
  <PresentationFormat>宽屏</PresentationFormat>
  <Paragraphs>283</Paragraphs>
  <Slides>17</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Microsoft YaHei</vt:lpstr>
      <vt:lpstr>Microsoft YaHei</vt:lpstr>
      <vt:lpstr>Arial</vt:lpstr>
      <vt:lpstr>Segoe UI</vt:lpstr>
      <vt:lpstr>Segoe UI Light</vt:lpstr>
      <vt:lpstr>Times New Roman</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力全 冯</cp:lastModifiedBy>
  <cp:revision>147</cp:revision>
  <dcterms:created xsi:type="dcterms:W3CDTF">2019-07-24T02:41:14Z</dcterms:created>
  <dcterms:modified xsi:type="dcterms:W3CDTF">2019-10-18T13:43:50Z</dcterms:modified>
</cp:coreProperties>
</file>